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2" r:id="rId4"/>
    <p:sldId id="301" r:id="rId5"/>
    <p:sldId id="293" r:id="rId6"/>
    <p:sldId id="308" r:id="rId7"/>
    <p:sldId id="304" r:id="rId8"/>
    <p:sldId id="278" r:id="rId9"/>
    <p:sldId id="283" r:id="rId10"/>
  </p:sldIdLst>
  <p:sldSz cx="10801350" cy="7200900"/>
  <p:notesSz cx="6858000" cy="9144000"/>
  <p:defaultTextStyle>
    <a:defPPr>
      <a:defRPr lang="id-ID"/>
    </a:defPPr>
    <a:lvl1pPr marL="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20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40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60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808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601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921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41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61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2D050"/>
    <a:srgbClr val="D7E4BD"/>
    <a:srgbClr val="000000"/>
    <a:srgbClr val="EBF1DE"/>
    <a:srgbClr val="C030AF"/>
    <a:srgbClr val="B9CDE5"/>
    <a:srgbClr val="66CCFF"/>
    <a:srgbClr val="2D5295"/>
    <a:srgbClr val="FF9900"/>
    <a:srgbClr val="35A1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46" autoAdjust="0"/>
    <p:restoredTop sz="94624" autoAdjust="0"/>
  </p:normalViewPr>
  <p:slideViewPr>
    <p:cSldViewPr>
      <p:cViewPr>
        <p:scale>
          <a:sx n="57" d="100"/>
          <a:sy n="57" d="100"/>
        </p:scale>
        <p:origin x="-1200" y="-104"/>
      </p:cViewPr>
      <p:guideLst>
        <p:guide orient="horz" pos="2268"/>
        <p:guide pos="34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2236947"/>
            <a:ext cx="9181148" cy="1543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4080510"/>
            <a:ext cx="756094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0" y="288374"/>
            <a:ext cx="2430304" cy="6144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288374"/>
            <a:ext cx="7110889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3" y="4627248"/>
            <a:ext cx="9181148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3" y="3052049"/>
            <a:ext cx="9181148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2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4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9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5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9" y="1680214"/>
            <a:ext cx="477059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80214"/>
            <a:ext cx="4770596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9" y="1611869"/>
            <a:ext cx="4772472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9" y="2283619"/>
            <a:ext cx="4772472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611869"/>
            <a:ext cx="477434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283619"/>
            <a:ext cx="477434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9" y="286705"/>
            <a:ext cx="35535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9" y="286706"/>
            <a:ext cx="6038255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9" y="1506856"/>
            <a:ext cx="3553570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5040633"/>
            <a:ext cx="6480810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43414"/>
            <a:ext cx="6480810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635708"/>
            <a:ext cx="6480810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88370"/>
            <a:ext cx="9721215" cy="1200150"/>
          </a:xfrm>
          <a:prstGeom prst="rect">
            <a:avLst/>
          </a:prstGeom>
        </p:spPr>
        <p:txBody>
          <a:bodyPr vert="horz" lIns="94640" tIns="47320" rIns="94640" bIns="473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80214"/>
            <a:ext cx="9721215" cy="4752261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0" y="6674171"/>
            <a:ext cx="2520315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64B6-3B70-44E4-BE15-7CC97551E5F4}" type="datetimeFigureOut">
              <a:rPr lang="id-ID" smtClean="0"/>
              <a:pPr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4" y="6674171"/>
            <a:ext cx="3420427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674171"/>
            <a:ext cx="2520315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B83A-AB57-4FDB-B44A-6FD78B5831F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40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902" indent="-354902" algn="l" defTabSz="94640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953" indent="-295751" algn="l" defTabSz="94640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3005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207" indent="-236601" algn="l" defTabSz="94640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409" indent="-236601" algn="l" defTabSz="94640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611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813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9015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17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40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60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808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601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921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41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61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uspasarinasution2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1600186"/>
            <a:ext cx="10801350" cy="560071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801350" cy="1528748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71519" cy="95724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logo Tut Wuri Handaya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171426"/>
            <a:ext cx="571504" cy="714380"/>
          </a:xfrm>
          <a:prstGeom prst="rect">
            <a:avLst/>
          </a:prstGeom>
        </p:spPr>
      </p:pic>
      <p:sp>
        <p:nvSpPr>
          <p:cNvPr id="14" name="Flowchart: Terminator 13"/>
          <p:cNvSpPr/>
          <p:nvPr/>
        </p:nvSpPr>
        <p:spPr>
          <a:xfrm>
            <a:off x="971519" y="171426"/>
            <a:ext cx="6715172" cy="671492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700" spc="300" dirty="0" smtClean="0">
                <a:latin typeface="Rockwell Extra Bold" pitchFamily="18" charset="0"/>
              </a:rPr>
              <a:t>MEDIA PEMBELAJARAN MATEMATIKA </a:t>
            </a:r>
            <a:endParaRPr lang="id-ID" sz="1700" spc="300" dirty="0">
              <a:latin typeface="Rockwell Extra Bol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600054"/>
            <a:ext cx="10801350" cy="430216"/>
            <a:chOff x="0" y="457178"/>
            <a:chExt cx="10801350" cy="57309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1028682"/>
              <a:ext cx="7615253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flipV="1">
              <a:off x="7615253" y="457178"/>
              <a:ext cx="3186097" cy="571504"/>
            </a:xfrm>
            <a:prstGeom prst="curvedConnector3">
              <a:avLst>
                <a:gd name="adj1" fmla="val 10599"/>
              </a:avLst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Pentagon 46">
            <a:hlinkClick r:id="rId3" action="ppaction://hlinksldjump"/>
          </p:cNvPr>
          <p:cNvSpPr/>
          <p:nvPr/>
        </p:nvSpPr>
        <p:spPr>
          <a:xfrm>
            <a:off x="0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gency FB" pitchFamily="34" charset="0"/>
              </a:rPr>
              <a:t>KD/IPK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0" y="1600186"/>
            <a:ext cx="1080135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entagon 63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2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9" name="Pentagon 38">
            <a:hlinkClick r:id="rId4" action="ppaction://hlinksldjump"/>
          </p:cNvPr>
          <p:cNvSpPr/>
          <p:nvPr/>
        </p:nvSpPr>
        <p:spPr>
          <a:xfrm>
            <a:off x="0" y="1100120"/>
            <a:ext cx="1471585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gency FB" pitchFamily="34" charset="0"/>
              </a:rPr>
              <a:t>KD/IPK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1" name="Pentagon 30">
            <a:hlinkClick r:id="rId5" action="ppaction://hlinksldjump"/>
          </p:cNvPr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solidFill>
                <a:schemeClr val="bg1"/>
              </a:solidFill>
              <a:latin typeface="Agency FB" pitchFamily="34" charset="0"/>
              <a:cs typeface="Andalus" pitchFamily="18" charset="-78"/>
            </a:endParaRPr>
          </a:p>
        </p:txBody>
      </p:sp>
      <p:pic>
        <p:nvPicPr>
          <p:cNvPr id="37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13"/>
          <a:stretch/>
        </p:blipFill>
        <p:spPr bwMode="auto">
          <a:xfrm>
            <a:off x="0" y="1671624"/>
            <a:ext cx="10801350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557606" y="6029342"/>
            <a:ext cx="5243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FF9900"/>
                </a:solidFill>
                <a:latin typeface="Baskerville Old Face" pitchFamily="18" charset="0"/>
              </a:rPr>
              <a:t>PROGRAM LINEAR</a:t>
            </a:r>
            <a:endParaRPr lang="id-ID" sz="4400" b="1" dirty="0">
              <a:solidFill>
                <a:srgbClr val="FF9900"/>
              </a:solidFill>
              <a:latin typeface="Baskerville Old Face" pitchFamily="18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6" name="Pentagon 45">
            <a:hlinkClick r:id="rId3" action="ppaction://hlinksldjump"/>
          </p:cNvPr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4" name="Pentagon 33">
            <a:hlinkClick r:id="rId7" action="ppaction://hlinksldjump"/>
          </p:cNvPr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28" name="Action Button: Home 27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Action Button: Information 28">
            <a:hlinkClick r:id="rId8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Pentagon 37">
            <a:hlinkClick r:id="rId3" action="ppaction://hlinksldjump"/>
          </p:cNvPr>
          <p:cNvSpPr/>
          <p:nvPr/>
        </p:nvSpPr>
        <p:spPr>
          <a:xfrm>
            <a:off x="1571636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</a:rPr>
              <a:t>Tujuan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5" name="Pentagon 34">
            <a:hlinkClick r:id="rId9" action="ppaction://hlinksldjump"/>
          </p:cNvPr>
          <p:cNvSpPr/>
          <p:nvPr/>
        </p:nvSpPr>
        <p:spPr>
          <a:xfrm>
            <a:off x="1571636" y="1100120"/>
            <a:ext cx="1471585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</a:rPr>
              <a:t>Tujuan</a:t>
            </a:r>
            <a:endParaRPr lang="id-ID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1" grpId="0" animBg="1"/>
      <p:bldP spid="46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1600186"/>
            <a:ext cx="10801350" cy="560071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801350" cy="1528748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71519" cy="95724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logo Tut Wuri Handaya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171426"/>
            <a:ext cx="571504" cy="714380"/>
          </a:xfrm>
          <a:prstGeom prst="rect">
            <a:avLst/>
          </a:prstGeom>
        </p:spPr>
      </p:pic>
      <p:sp>
        <p:nvSpPr>
          <p:cNvPr id="14" name="Flowchart: Terminator 13"/>
          <p:cNvSpPr/>
          <p:nvPr/>
        </p:nvSpPr>
        <p:spPr>
          <a:xfrm>
            <a:off x="971519" y="171426"/>
            <a:ext cx="6715172" cy="671492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700" spc="300" dirty="0" smtClean="0">
                <a:latin typeface="Rockwell Extra Bold" pitchFamily="18" charset="0"/>
              </a:rPr>
              <a:t>MEDIA PEMBELAJARAN MATEMATIKA </a:t>
            </a:r>
            <a:endParaRPr lang="id-ID" sz="1700" spc="300" dirty="0">
              <a:latin typeface="Rockwell Extra Bold" pitchFamily="18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0" y="600054"/>
            <a:ext cx="10801350" cy="430216"/>
            <a:chOff x="0" y="457178"/>
            <a:chExt cx="10801350" cy="57309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1028682"/>
              <a:ext cx="7615253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flipV="1">
              <a:off x="7615253" y="457178"/>
              <a:ext cx="3186097" cy="571504"/>
            </a:xfrm>
            <a:prstGeom prst="curvedConnector3">
              <a:avLst>
                <a:gd name="adj1" fmla="val 10599"/>
              </a:avLst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Pentagon 46">
            <a:hlinkClick r:id="rId3" action="ppaction://hlinksldjump"/>
          </p:cNvPr>
          <p:cNvSpPr/>
          <p:nvPr/>
        </p:nvSpPr>
        <p:spPr>
          <a:xfrm>
            <a:off x="0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gency FB" pitchFamily="34" charset="0"/>
              </a:rPr>
              <a:t>KD/IPK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0" y="1600186"/>
            <a:ext cx="1080135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entagon 63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2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9" name="Pentagon 38">
            <a:hlinkClick r:id="rId4" action="ppaction://hlinksldjump"/>
          </p:cNvPr>
          <p:cNvSpPr/>
          <p:nvPr/>
        </p:nvSpPr>
        <p:spPr>
          <a:xfrm>
            <a:off x="0" y="1100120"/>
            <a:ext cx="1471585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gency FB" pitchFamily="34" charset="0"/>
              </a:rPr>
              <a:t>KD/IPK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1" name="Pentagon 30">
            <a:hlinkClick r:id="rId5" action="ppaction://hlinksldjump"/>
          </p:cNvPr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6" name="Pentagon 45">
            <a:hlinkClick r:id="rId3" action="ppaction://hlinksldjump"/>
          </p:cNvPr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4" name="Pentagon 33">
            <a:hlinkClick r:id="rId6" action="ppaction://hlinksldjump"/>
          </p:cNvPr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8" name="Pentagon 37">
            <a:hlinkClick r:id="rId3" action="ppaction://hlinksldjump"/>
          </p:cNvPr>
          <p:cNvSpPr/>
          <p:nvPr/>
        </p:nvSpPr>
        <p:spPr>
          <a:xfrm>
            <a:off x="1571636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</a:rPr>
              <a:t>Tujuan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5" name="Pentagon 34">
            <a:hlinkClick r:id="rId7" action="ppaction://hlinksldjump"/>
          </p:cNvPr>
          <p:cNvSpPr/>
          <p:nvPr/>
        </p:nvSpPr>
        <p:spPr>
          <a:xfrm>
            <a:off x="1571636" y="1100120"/>
            <a:ext cx="1471585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</a:rPr>
              <a:t>Tujuan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7139" y="1814500"/>
            <a:ext cx="3143272" cy="492922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Rectangle 32"/>
          <p:cNvSpPr/>
          <p:nvPr/>
        </p:nvSpPr>
        <p:spPr>
          <a:xfrm>
            <a:off x="400015" y="2100252"/>
            <a:ext cx="285752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Petunjuk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Pembelajaran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0015" y="2600318"/>
            <a:ext cx="2857520" cy="385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Petunjuk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pembelajaran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Pelajarilah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fungsi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masing-masing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tombol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Pelajari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petunjuk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sebelum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memulai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pembelajaran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Mulailah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pembelajaran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mengklik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KD/IPK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Setelah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memahami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KD/IPK,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klik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materi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Pelajari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materi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masing-masing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pertemuan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Setelah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mempelajari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materi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klik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evaluasi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kerjakan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soal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sesuai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petunjuk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Media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dilengkapi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profil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pengembang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86163" y="1814500"/>
            <a:ext cx="6786610" cy="492922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ectangle 42"/>
          <p:cNvSpPr/>
          <p:nvPr/>
        </p:nvSpPr>
        <p:spPr>
          <a:xfrm>
            <a:off x="4114791" y="2028814"/>
            <a:ext cx="142876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Simbol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86427" y="2028814"/>
            <a:ext cx="442915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Fungsi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14791" y="2528880"/>
            <a:ext cx="1428760" cy="392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9" name="Action Button: Home 48">
            <a:hlinkClick r:id="" action="ppaction://hlinkshowjump?jump=firstslide" highlightClick="1"/>
          </p:cNvPr>
          <p:cNvSpPr/>
          <p:nvPr/>
        </p:nvSpPr>
        <p:spPr>
          <a:xfrm>
            <a:off x="4614857" y="2743194"/>
            <a:ext cx="357190" cy="314302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50" name="Action Button: Information 49">
            <a:hlinkClick r:id="rId8" action="ppaction://hlinksldjump" highlightClick="1"/>
          </p:cNvPr>
          <p:cNvSpPr/>
          <p:nvPr/>
        </p:nvSpPr>
        <p:spPr>
          <a:xfrm>
            <a:off x="4614857" y="3357586"/>
            <a:ext cx="357189" cy="314302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52" name="Rectangle 51">
            <a:hlinkClick r:id="" action="ppaction://hlinkshowjump?jump=endshow" highlightClick="1"/>
          </p:cNvPr>
          <p:cNvSpPr/>
          <p:nvPr/>
        </p:nvSpPr>
        <p:spPr>
          <a:xfrm>
            <a:off x="4614858" y="3929090"/>
            <a:ext cx="357190" cy="31430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sz="1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86427" y="2528880"/>
            <a:ext cx="4429156" cy="392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kembali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menu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masuk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petunjuk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keluar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kembali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halaman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sebelumnya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kembali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halaman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selanjutnya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masuk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 KD/IPK,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Materi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Evaluasi</a:t>
            </a:r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Comic Sans MS" pitchFamily="66" charset="0"/>
              </a:rPr>
              <a:t>Profil</a:t>
            </a:r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686295" y="5143536"/>
            <a:ext cx="285752" cy="31430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Left Arrow 55"/>
          <p:cNvSpPr/>
          <p:nvPr/>
        </p:nvSpPr>
        <p:spPr>
          <a:xfrm>
            <a:off x="4614857" y="4572032"/>
            <a:ext cx="333378" cy="314302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Pentagon 56">
            <a:hlinkClick r:id="rId5" action="ppaction://hlinksldjump"/>
          </p:cNvPr>
          <p:cNvSpPr/>
          <p:nvPr/>
        </p:nvSpPr>
        <p:spPr>
          <a:xfrm>
            <a:off x="4257667" y="5815028"/>
            <a:ext cx="1214446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58" name="Action Button: Home 57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Action Button: Information 58">
            <a:hlinkClick r:id="rId8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Rectangle 59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1" grpId="0" animBg="1"/>
      <p:bldP spid="46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1600186"/>
            <a:ext cx="10801350" cy="560071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801350" cy="1528748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71519" cy="95724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logo Tut Wuri Handaya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171426"/>
            <a:ext cx="571504" cy="714380"/>
          </a:xfrm>
          <a:prstGeom prst="rect">
            <a:avLst/>
          </a:prstGeom>
        </p:spPr>
      </p:pic>
      <p:sp>
        <p:nvSpPr>
          <p:cNvPr id="14" name="Flowchart: Terminator 13"/>
          <p:cNvSpPr/>
          <p:nvPr/>
        </p:nvSpPr>
        <p:spPr>
          <a:xfrm>
            <a:off x="971519" y="171426"/>
            <a:ext cx="6715172" cy="671492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700" spc="300" dirty="0" smtClean="0">
                <a:latin typeface="Rockwell Extra Bold" pitchFamily="18" charset="0"/>
              </a:rPr>
              <a:t>MEDIA PEMBELAJARAN MATEMATIKA </a:t>
            </a:r>
            <a:endParaRPr lang="id-ID" sz="1700" spc="300" dirty="0">
              <a:latin typeface="Rockwell Extra Bold" pitchFamily="18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0" y="600054"/>
            <a:ext cx="10801350" cy="430216"/>
            <a:chOff x="0" y="457178"/>
            <a:chExt cx="10801350" cy="57309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1028682"/>
              <a:ext cx="7615253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flipV="1">
              <a:off x="7615253" y="457178"/>
              <a:ext cx="3186097" cy="571504"/>
            </a:xfrm>
            <a:prstGeom prst="curvedConnector3">
              <a:avLst>
                <a:gd name="adj1" fmla="val 10599"/>
              </a:avLst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Pentagon 46">
            <a:hlinkClick r:id="rId3" action="ppaction://hlinksldjump"/>
          </p:cNvPr>
          <p:cNvSpPr/>
          <p:nvPr/>
        </p:nvSpPr>
        <p:spPr>
          <a:xfrm>
            <a:off x="0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gency FB" pitchFamily="34" charset="0"/>
              </a:rPr>
              <a:t>KD/IPK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0" y="1600186"/>
            <a:ext cx="1080135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entagon 63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2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1" name="Pentagon 30">
            <a:hlinkClick r:id="rId4" action="ppaction://hlinksldjump"/>
          </p:cNvPr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6" name="Pentagon 45">
            <a:hlinkClick r:id="rId3" action="ppaction://hlinksldjump"/>
          </p:cNvPr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4" name="Pentagon 33">
            <a:hlinkClick r:id="rId5" action="ppaction://hlinksldjump"/>
          </p:cNvPr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8" name="Pentagon 37">
            <a:hlinkClick r:id="rId3" action="ppaction://hlinksldjump"/>
          </p:cNvPr>
          <p:cNvSpPr/>
          <p:nvPr/>
        </p:nvSpPr>
        <p:spPr>
          <a:xfrm>
            <a:off x="1571636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</a:rPr>
              <a:t>Tujuan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5" name="Pentagon 34">
            <a:hlinkClick r:id="rId6" action="ppaction://hlinksldjump"/>
          </p:cNvPr>
          <p:cNvSpPr/>
          <p:nvPr/>
        </p:nvSpPr>
        <p:spPr>
          <a:xfrm>
            <a:off x="1571636" y="1100120"/>
            <a:ext cx="1471585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</a:rPr>
              <a:t>Tujuan</a:t>
            </a:r>
            <a:endParaRPr lang="id-ID" b="1" dirty="0">
              <a:latin typeface="Agency FB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85701" y="1758107"/>
          <a:ext cx="10429947" cy="49856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815"/>
                <a:gridCol w="541815"/>
                <a:gridCol w="2496619"/>
                <a:gridCol w="6849698"/>
              </a:tblGrid>
              <a:tr h="543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omic Sans MS" pitchFamily="66" charset="0"/>
                        </a:rPr>
                        <a:t>No</a:t>
                      </a:r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Comic Sans MS" pitchFamily="66" charset="0"/>
                        </a:rPr>
                        <a:t>Kompetensi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err="1" smtClean="0">
                          <a:latin typeface="Comic Sans MS" pitchFamily="66" charset="0"/>
                        </a:rPr>
                        <a:t>Dasar</a:t>
                      </a:r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Comic Sans MS" pitchFamily="66" charset="0"/>
                        </a:rPr>
                        <a:t>Indikator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err="1" smtClean="0">
                          <a:latin typeface="Comic Sans MS" pitchFamily="66" charset="0"/>
                        </a:rPr>
                        <a:t>Pencapaian</a:t>
                      </a:r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538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Comic Sans MS" pitchFamily="66" charset="0"/>
                        </a:rPr>
                        <a:t>1.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Comic Sans MS" pitchFamily="66" charset="0"/>
                        </a:rPr>
                        <a:t>3.2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lang="id-ID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Menjelaskan </a:t>
                      </a:r>
                      <a:r>
                        <a:rPr lang="id-ID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program linear dua variabel dan metode penyelesaiannya dengan menggunakan masalah kontekstual</a:t>
                      </a:r>
                      <a:endParaRPr lang="en-US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Menemukan konsep unsur-unsur yang terdapat pada sistem persamaan linear dua variabel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Menentukan himpunan penyelesaian sistem persamaan linear dua variabel (substitusi, eliminasi, metode grafik)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47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Menemukan konsep unsur-unsur yang terdapat dalam pertidaksamaan linear dua variabel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50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Menentukan himpunan penyelesaian sistem pertidaksamaan linear dua variabel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5032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Comic Sans MS" pitchFamily="66" charset="0"/>
                        </a:rPr>
                        <a:t>2.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smtClean="0">
                          <a:latin typeface="Comic Sans MS" pitchFamily="66" charset="0"/>
                        </a:rPr>
                        <a:t>4.2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tabLst/>
                      </a:pPr>
                      <a:r>
                        <a:rPr lang="en-US" sz="140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Me</a:t>
                      </a:r>
                      <a:r>
                        <a:rPr lang="id-ID" sz="140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nyelesaikan </a:t>
                      </a:r>
                      <a:r>
                        <a:rPr lang="id-ID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masalah kontekstual yang berkaitan dengan program linear dua variabel.</a:t>
                      </a:r>
                      <a:endParaRPr lang="en-US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Terampil menyelesaikan sistem persamaan linier dan pertidaksamaan linier dua variabel</a:t>
                      </a:r>
                      <a:endParaRPr lang="en-US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0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Membuat model matematika dalam menafsirkan sistem persamaan linear dua  variabel  dan pertidaksamaan linier</a:t>
                      </a:r>
                      <a:endParaRPr lang="en-US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Membuat model matematika dalam menafsirkan masalah program linier</a:t>
                      </a:r>
                      <a:endParaRPr lang="en-US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0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d-ID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Terampil merancang /membuat model matematika dalam permasalahan sistem persamaan linier dan pertidaksamaan linier dua variabel</a:t>
                      </a:r>
                      <a:endParaRPr lang="en-US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Terampil merancang/membuat model matematika dalam menafsirkan masalah program linier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9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464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Menganalisis validitas argumentasi yang digunakan dalam matematika terkait dengan pemecahan masalah program linier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Action Button: Information 31">
            <a:hlinkClick r:id="rId7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1600186"/>
            <a:ext cx="10801350" cy="560071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801350" cy="1528748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71519" cy="95724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logo Tut Wuri Handaya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171426"/>
            <a:ext cx="571504" cy="714380"/>
          </a:xfrm>
          <a:prstGeom prst="rect">
            <a:avLst/>
          </a:prstGeom>
        </p:spPr>
      </p:pic>
      <p:sp>
        <p:nvSpPr>
          <p:cNvPr id="14" name="Flowchart: Terminator 13"/>
          <p:cNvSpPr/>
          <p:nvPr/>
        </p:nvSpPr>
        <p:spPr>
          <a:xfrm>
            <a:off x="971519" y="171426"/>
            <a:ext cx="6715172" cy="671492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700" spc="300" dirty="0" smtClean="0">
                <a:latin typeface="Rockwell Extra Bold" pitchFamily="18" charset="0"/>
              </a:rPr>
              <a:t>MEDIA PEMBELAJARAN MATEMATIKA </a:t>
            </a:r>
            <a:endParaRPr lang="id-ID" sz="1700" spc="300" dirty="0">
              <a:latin typeface="Rockwell Extra Bold" pitchFamily="18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0" y="600054"/>
            <a:ext cx="10801350" cy="430216"/>
            <a:chOff x="0" y="457178"/>
            <a:chExt cx="10801350" cy="57309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1028682"/>
              <a:ext cx="7615253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flipV="1">
              <a:off x="7615253" y="457178"/>
              <a:ext cx="3186097" cy="571504"/>
            </a:xfrm>
            <a:prstGeom prst="curvedConnector3">
              <a:avLst>
                <a:gd name="adj1" fmla="val 10599"/>
              </a:avLst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Pentagon 46">
            <a:hlinkClick r:id="rId3" action="ppaction://hlinksldjump"/>
          </p:cNvPr>
          <p:cNvSpPr/>
          <p:nvPr/>
        </p:nvSpPr>
        <p:spPr>
          <a:xfrm>
            <a:off x="0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gency FB" pitchFamily="34" charset="0"/>
              </a:rPr>
              <a:t>KD/IPK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0" y="1600186"/>
            <a:ext cx="1080135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entagon 63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2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9" name="Pentagon 38">
            <a:hlinkClick r:id="rId4" action="ppaction://hlinksldjump"/>
          </p:cNvPr>
          <p:cNvSpPr/>
          <p:nvPr/>
        </p:nvSpPr>
        <p:spPr>
          <a:xfrm>
            <a:off x="0" y="1100120"/>
            <a:ext cx="1471585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gency FB" pitchFamily="34" charset="0"/>
              </a:rPr>
              <a:t>KD/IPK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1" name="Pentagon 30">
            <a:hlinkClick r:id="rId5" action="ppaction://hlinksldjump"/>
          </p:cNvPr>
          <p:cNvSpPr/>
          <p:nvPr/>
        </p:nvSpPr>
        <p:spPr>
          <a:xfrm>
            <a:off x="4686295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Quiz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6" name="Pentagon 45">
            <a:hlinkClick r:id="rId3" action="ppaction://hlinksldjump"/>
          </p:cNvPr>
          <p:cNvSpPr/>
          <p:nvPr/>
        </p:nvSpPr>
        <p:spPr>
          <a:xfrm>
            <a:off x="3114659" y="1100120"/>
            <a:ext cx="1518058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gency FB" pitchFamily="34" charset="0"/>
                <a:cs typeface="Andalus" pitchFamily="18" charset="-78"/>
              </a:rPr>
              <a:t>Materi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4" name="Pentagon 33">
            <a:hlinkClick r:id="rId6" action="ppaction://hlinksldjump"/>
          </p:cNvPr>
          <p:cNvSpPr/>
          <p:nvPr/>
        </p:nvSpPr>
        <p:spPr>
          <a:xfrm>
            <a:off x="6257931" y="1100120"/>
            <a:ext cx="1428760" cy="428628"/>
          </a:xfrm>
          <a:prstGeom prst="homePlat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  <a:cs typeface="Andalus" pitchFamily="18" charset="-78"/>
              </a:rPr>
              <a:t>Profil</a:t>
            </a:r>
            <a:endParaRPr lang="id-ID" b="1" dirty="0"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38" name="Pentagon 37">
            <a:hlinkClick r:id="rId3" action="ppaction://hlinksldjump"/>
          </p:cNvPr>
          <p:cNvSpPr/>
          <p:nvPr/>
        </p:nvSpPr>
        <p:spPr>
          <a:xfrm>
            <a:off x="1571636" y="1100120"/>
            <a:ext cx="1471585" cy="428628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gency FB" pitchFamily="34" charset="0"/>
              </a:rPr>
              <a:t>Tujuan</a:t>
            </a:r>
            <a:endParaRPr lang="id-ID" b="1" dirty="0">
              <a:latin typeface="Agency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4461" y="1671624"/>
            <a:ext cx="8858312" cy="51435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lvl="0" indent="-444500" algn="just">
              <a:lnSpc>
                <a:spcPct val="150000"/>
              </a:lnSpc>
            </a:pPr>
            <a:endParaRPr lang="id-ID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lvl="0" indent="-4445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id-ID" sz="2400" b="1" i="1" dirty="0" smtClean="0">
                <a:solidFill>
                  <a:schemeClr val="tx1"/>
                </a:solidFill>
                <a:latin typeface="Agency FB" pitchFamily="34" charset="0"/>
                <a:cs typeface="Times New Roman" pitchFamily="18" charset="0"/>
              </a:rPr>
              <a:t>Tujuan Pembelajaran</a:t>
            </a:r>
          </a:p>
          <a:p>
            <a:pPr marL="809625" lvl="0" indent="-365125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 didik dapat mengenal arti sistem pertidaksamaan linier dua variabel</a:t>
            </a:r>
          </a:p>
          <a:p>
            <a:pPr marL="809625" indent="-365125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 didik dapat menentukan penyelesaian sistem pertidaksamaan linier dua variabel</a:t>
            </a:r>
          </a:p>
          <a:p>
            <a:pPr marL="809625" indent="-365125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 didik dapat menentuka fungsi objektif serta fungsi kendala yang harus dipenuhi dalam masalah program linier</a:t>
            </a:r>
          </a:p>
          <a:p>
            <a:pPr marL="809625" indent="-365125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 didik dapat membuat model matematika dari masalah program linier</a:t>
            </a:r>
          </a:p>
          <a:p>
            <a:pPr marL="809625" indent="-365125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 didik dapat menentukan nilai optimum dari fungsi objektif sebagai penyelesaian dari program linier</a:t>
            </a:r>
          </a:p>
          <a:p>
            <a:pPr marL="809625" indent="-365125" algn="just">
              <a:lnSpc>
                <a:spcPct val="150000"/>
              </a:lnSpc>
              <a:buFont typeface="+mj-lt"/>
              <a:buAutoNum type="arabicPeriod"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 didik dapat dapat menafsirkan nilai optimum yang diperoleh sebagai penyelesaian program linier</a:t>
            </a:r>
          </a:p>
          <a:p>
            <a:pPr marL="898525" lvl="0" indent="-898525" algn="just">
              <a:lnSpc>
                <a:spcPct val="150000"/>
              </a:lnSpc>
            </a:pPr>
            <a:endParaRPr lang="id-ID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8525" lvl="0" indent="-898525" algn="just">
              <a:lnSpc>
                <a:spcPct val="150000"/>
              </a:lnSpc>
            </a:pPr>
            <a:r>
              <a:rPr lang="id-ID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" name="Picture 25" descr="gambar-guru-sedang-mengajar-animasi-wallpaper-gambar-animasi-bergerak-guru-sedang-mengajar-gambar-viral-hd-png-preview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13" r="23401"/>
          <a:stretch>
            <a:fillRect/>
          </a:stretch>
        </p:blipFill>
        <p:spPr>
          <a:xfrm>
            <a:off x="114263" y="2100252"/>
            <a:ext cx="1500198" cy="4743458"/>
          </a:xfrm>
          <a:prstGeom prst="rect">
            <a:avLst/>
          </a:prstGeom>
        </p:spPr>
      </p:pic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Action Button: Information 32">
            <a:hlinkClick r:id="rId8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1" grpId="0" animBg="1"/>
      <p:bldP spid="46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0801350" cy="742930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Program Linear</a:t>
            </a:r>
            <a:endParaRPr lang="id-ID" sz="28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742930"/>
            <a:ext cx="10801350" cy="631509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28774" y="885806"/>
            <a:ext cx="8786875" cy="5929354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 lvl="0" indent="-898525" algn="ctr">
              <a:lnSpc>
                <a:spcPct val="200000"/>
              </a:lnSpc>
            </a:pPr>
            <a:endParaRPr lang="en-US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8525" lvl="0" indent="-898525" algn="ctr">
              <a:lnSpc>
                <a:spcPct val="200000"/>
              </a:lnSpc>
            </a:pPr>
            <a:r>
              <a:rPr lang="en-US" sz="2400" dirty="0" err="1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Menentukan</a:t>
            </a:r>
            <a:r>
              <a:rPr lang="en-US" sz="2400" dirty="0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 Optimum </a:t>
            </a:r>
            <a:r>
              <a:rPr lang="en-US" sz="2400" dirty="0" err="1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Fungsi</a:t>
            </a:r>
            <a:r>
              <a:rPr lang="en-US" sz="2400" dirty="0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howcard Gothic" pitchFamily="82" charset="0"/>
                <a:cs typeface="Times New Roman" pitchFamily="18" charset="0"/>
              </a:rPr>
              <a:t>Objektif</a:t>
            </a:r>
            <a:endParaRPr lang="id-ID" sz="2400" dirty="0" smtClean="0">
              <a:solidFill>
                <a:srgbClr val="00B050"/>
              </a:solidFill>
              <a:latin typeface="Showcard Gothic" pitchFamily="82" charset="0"/>
              <a:cs typeface="Times New Roman" pitchFamily="18" charset="0"/>
            </a:endParaRPr>
          </a:p>
          <a:p>
            <a:pPr marL="357188" lvl="0" indent="-3571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Langkah-langkahnya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id-ID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4388" lvl="0" indent="-457200" algn="just">
              <a:buFont typeface="+mj-lt"/>
              <a:buAutoNum type="arabicPeriod"/>
            </a:pP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Tentukan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daerah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himpunan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penyelesaian</a:t>
            </a:r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>
              <a:buFont typeface="+mj-lt"/>
              <a:buAutoNum type="arabicPeriod"/>
            </a:pP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Tentukan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koordinat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koordinat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titik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pojok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DHP</a:t>
            </a:r>
          </a:p>
          <a:p>
            <a:pPr marL="814388" lvl="0" indent="-457200" algn="just">
              <a:buFont typeface="+mj-lt"/>
              <a:buAutoNum type="arabicPeriod"/>
            </a:pP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Substitusikan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koordinat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titik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pojok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ke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fungsi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objektif</a:t>
            </a:r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Ambil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nilai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terbesar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jika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yang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ditanya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nilai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maksimum</a:t>
            </a:r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Ambil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nilai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terkecil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jika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yang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ditanya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nilai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minimum</a:t>
            </a: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0" y="0"/>
            <a:ext cx="828643" cy="7429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7" name="Picture 46" descr="logo Tut Wuri Handaya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99988"/>
            <a:ext cx="428628" cy="571504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328577" y="1385872"/>
            <a:ext cx="1143008" cy="1588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742930"/>
            <a:ext cx="1080135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6" name="Picture 25" descr="gambar-guru-sedang-mengajar-animasi-wallpaper-gambar-animasi-bergerak-guru-sedang-mengajar-gambar-viral-hd-png-preview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13" r="23401"/>
          <a:stretch>
            <a:fillRect/>
          </a:stretch>
        </p:blipFill>
        <p:spPr>
          <a:xfrm>
            <a:off x="114263" y="2100252"/>
            <a:ext cx="1500198" cy="474345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57139" y="1028682"/>
            <a:ext cx="1285884" cy="357190"/>
          </a:xfrm>
          <a:prstGeom prst="round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itchFamily="34" charset="0"/>
              </a:rPr>
              <a:t>Materi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itchFamily="34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Action Button: Information 16">
            <a:hlinkClick r:id="rId4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0801350" cy="742930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Program Linear</a:t>
            </a:r>
            <a:endParaRPr lang="id-ID" sz="28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742930"/>
            <a:ext cx="10801350" cy="631509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28775" y="957244"/>
            <a:ext cx="8786875" cy="5929354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 lvl="0" indent="-898525" algn="ctr">
              <a:lnSpc>
                <a:spcPct val="200000"/>
              </a:lnSpc>
            </a:pPr>
            <a:endParaRPr lang="en-US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8525" lvl="0" indent="-898525" algn="ctr">
              <a:lnSpc>
                <a:spcPct val="200000"/>
              </a:lnSpc>
            </a:pPr>
            <a:endParaRPr lang="en-US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algn="just"/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Nilai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maksimum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f(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x,y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)=3x+4y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daerah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yang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diarsir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adalah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……</a:t>
            </a: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36195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0" y="0"/>
            <a:ext cx="828643" cy="7429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7" name="Picture 46" descr="logo Tut Wuri Handaya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99988"/>
            <a:ext cx="428628" cy="571504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328577" y="1385872"/>
            <a:ext cx="1143008" cy="1588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742930"/>
            <a:ext cx="1080135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6" name="Picture 25" descr="gambar-guru-sedang-mengajar-animasi-wallpaper-gambar-animasi-bergerak-guru-sedang-mengajar-gambar-viral-hd-png-preview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13" r="23401"/>
          <a:stretch>
            <a:fillRect/>
          </a:stretch>
        </p:blipFill>
        <p:spPr>
          <a:xfrm>
            <a:off x="114263" y="2100252"/>
            <a:ext cx="1500198" cy="474345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57139" y="1028682"/>
            <a:ext cx="1285884" cy="357190"/>
          </a:xfrm>
          <a:prstGeom prst="round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itchFamily="34" charset="0"/>
              </a:rPr>
              <a:t>Materi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71651" y="2100252"/>
            <a:ext cx="1357322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4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sz="1600" dirty="0" smtClean="0">
                <a:solidFill>
                  <a:schemeClr val="tx1"/>
                </a:solidFill>
              </a:rPr>
              <a:t>1/2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5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sz="1600" dirty="0" smtClean="0">
                <a:solidFill>
                  <a:schemeClr val="tx1"/>
                </a:solidFill>
              </a:rPr>
              <a:t>1/2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471849" y="4287299"/>
            <a:ext cx="192882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14725" y="1929845"/>
            <a:ext cx="35719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00675" y="4072985"/>
            <a:ext cx="35719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114791" y="4287299"/>
            <a:ext cx="3080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878263" y="4314830"/>
            <a:ext cx="3080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400411" y="3430043"/>
            <a:ext cx="3080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400411" y="2715663"/>
            <a:ext cx="3080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471849" y="3529012"/>
            <a:ext cx="1571636" cy="857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3144793" y="3257033"/>
            <a:ext cx="1643074" cy="7032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2685237" y="3430043"/>
            <a:ext cx="2143934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3757601" y="3671888"/>
            <a:ext cx="500066" cy="642942"/>
          </a:xfrm>
          <a:custGeom>
            <a:avLst/>
            <a:gdLst>
              <a:gd name="connsiteX0" fmla="*/ 0 w 500066"/>
              <a:gd name="connsiteY0" fmla="*/ 0 h 571504"/>
              <a:gd name="connsiteX1" fmla="*/ 500066 w 500066"/>
              <a:gd name="connsiteY1" fmla="*/ 0 h 571504"/>
              <a:gd name="connsiteX2" fmla="*/ 500066 w 500066"/>
              <a:gd name="connsiteY2" fmla="*/ 571504 h 571504"/>
              <a:gd name="connsiteX3" fmla="*/ 0 w 500066"/>
              <a:gd name="connsiteY3" fmla="*/ 571504 h 571504"/>
              <a:gd name="connsiteX4" fmla="*/ 0 w 500066"/>
              <a:gd name="connsiteY4" fmla="*/ 0 h 571504"/>
              <a:gd name="connsiteX0" fmla="*/ 0 w 500066"/>
              <a:gd name="connsiteY0" fmla="*/ 0 h 571504"/>
              <a:gd name="connsiteX1" fmla="*/ 319884 w 500066"/>
              <a:gd name="connsiteY1" fmla="*/ 168722 h 571504"/>
              <a:gd name="connsiteX2" fmla="*/ 500066 w 500066"/>
              <a:gd name="connsiteY2" fmla="*/ 0 h 571504"/>
              <a:gd name="connsiteX3" fmla="*/ 500066 w 500066"/>
              <a:gd name="connsiteY3" fmla="*/ 571504 h 571504"/>
              <a:gd name="connsiteX4" fmla="*/ 0 w 500066"/>
              <a:gd name="connsiteY4" fmla="*/ 571504 h 571504"/>
              <a:gd name="connsiteX5" fmla="*/ 0 w 500066"/>
              <a:gd name="connsiteY5" fmla="*/ 0 h 571504"/>
              <a:gd name="connsiteX0" fmla="*/ 0 w 500066"/>
              <a:gd name="connsiteY0" fmla="*/ 0 h 571504"/>
              <a:gd name="connsiteX1" fmla="*/ 319884 w 500066"/>
              <a:gd name="connsiteY1" fmla="*/ 168722 h 571504"/>
              <a:gd name="connsiteX2" fmla="*/ 328577 w 500066"/>
              <a:gd name="connsiteY2" fmla="*/ 171426 h 571504"/>
              <a:gd name="connsiteX3" fmla="*/ 500066 w 500066"/>
              <a:gd name="connsiteY3" fmla="*/ 571504 h 571504"/>
              <a:gd name="connsiteX4" fmla="*/ 0 w 500066"/>
              <a:gd name="connsiteY4" fmla="*/ 571504 h 571504"/>
              <a:gd name="connsiteX5" fmla="*/ 0 w 500066"/>
              <a:gd name="connsiteY5" fmla="*/ 0 h 5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066" h="571504">
                <a:moveTo>
                  <a:pt x="0" y="0"/>
                </a:moveTo>
                <a:lnTo>
                  <a:pt x="319884" y="168722"/>
                </a:lnTo>
                <a:lnTo>
                  <a:pt x="328577" y="171426"/>
                </a:lnTo>
                <a:lnTo>
                  <a:pt x="500066" y="571504"/>
                </a:lnTo>
                <a:lnTo>
                  <a:pt x="0" y="57150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757601" y="292997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2x+y=2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97959" y="3858671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x+3y=3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71651" y="4886334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2x + y = 2</a:t>
            </a:r>
          </a:p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x + 3y = 3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71783" y="4886334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Cambria Math" pitchFamily="18" charset="0"/>
              </a:rPr>
              <a:t>x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x 1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57535" y="4886334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6x +3y = 6</a:t>
            </a:r>
          </a:p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 x + 3y = 3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3328973" y="5457838"/>
            <a:ext cx="1000132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400543" y="5457838"/>
            <a:ext cx="142876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695318" y="5457838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5x = 3</a:t>
            </a:r>
          </a:p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  x = 3/5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14857" y="4886334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2x + y = 2</a:t>
            </a:r>
          </a:p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6/5 + y = 2</a:t>
            </a:r>
          </a:p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y = 2 – 6/5 =10/5 – 6/5 = 4/5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986297" y="3572919"/>
            <a:ext cx="155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A (3/5,4/5)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00741" y="2003543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f(</a:t>
            </a:r>
            <a:r>
              <a:rPr lang="en-US" sz="1600" dirty="0" err="1" smtClean="0">
                <a:latin typeface="Cambria Math" pitchFamily="18" charset="0"/>
                <a:ea typeface="Cambria Math" pitchFamily="18" charset="0"/>
              </a:rPr>
              <a:t>x,y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)=3x + 4y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900741" y="2333202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f(0,0)=3.0 + 4.0 = 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900741" y="2690392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f(1,0)=3.1 + 4.0 = 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0741" y="297614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f(0,1)=3.0 + 4.1 = 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00740" y="3261896"/>
            <a:ext cx="414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f(3/5,4/5)=3.3/5 + 4.4/5 = 25/5 = 5</a:t>
            </a:r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2827319" y="5172086"/>
            <a:ext cx="428628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3113865" y="5171292"/>
            <a:ext cx="428628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971651" y="1100120"/>
            <a:ext cx="1214446" cy="3571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ction Button: Home 50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Action Button: Information 51">
            <a:hlinkClick r:id="rId4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58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3" grpId="0"/>
      <p:bldP spid="45" grpId="0"/>
      <p:bldP spid="46" grpId="0"/>
      <p:bldP spid="48" grpId="0"/>
      <p:bldP spid="49" grpId="0"/>
      <p:bldP spid="53" grpId="0"/>
      <p:bldP spid="60" grpId="0" animBg="1"/>
      <p:bldP spid="93" grpId="0"/>
      <p:bldP spid="94" grpId="0"/>
      <p:bldP spid="42" grpId="0"/>
      <p:bldP spid="44" grpId="0"/>
      <p:bldP spid="71" grpId="0"/>
      <p:bldP spid="88" grpId="0"/>
      <p:bldP spid="91" grpId="0"/>
      <p:bldP spid="92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0801350" cy="742930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Program Linear</a:t>
            </a:r>
            <a:endParaRPr lang="id-ID" sz="28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742930"/>
            <a:ext cx="10801350" cy="631509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28775" y="885806"/>
            <a:ext cx="8786875" cy="5929354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Daerah yang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diarsir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pada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gambar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berikut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merupakan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himpunan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penyelesaian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suatu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sistem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pertidaksamaan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Nilai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maksimum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5x + 4y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adalah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……</a:t>
            </a: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361950" lvl="0" indent="-4763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814388" lvl="0" indent="-457200" algn="just"/>
            <a:endParaRPr lang="en-US" sz="2000" i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0" y="0"/>
            <a:ext cx="828643" cy="7429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7" name="Picture 46" descr="logo Tut Wuri Handaya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99988"/>
            <a:ext cx="428628" cy="571504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328577" y="1385872"/>
            <a:ext cx="1143008" cy="1588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742930"/>
            <a:ext cx="1080135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57403" y="2100252"/>
            <a:ext cx="350046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16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20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23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24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6" name="Picture 25" descr="gambar-guru-sedang-mengajar-animasi-wallpaper-gambar-animasi-bergerak-guru-sedang-mengajar-gambar-viral-hd-png-previe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13" r="23401"/>
          <a:stretch>
            <a:fillRect/>
          </a:stretch>
        </p:blipFill>
        <p:spPr>
          <a:xfrm>
            <a:off x="114263" y="2100252"/>
            <a:ext cx="1500198" cy="474345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2114527" y="5886466"/>
            <a:ext cx="328614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14527" y="4600582"/>
            <a:ext cx="2571768" cy="1571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1685900" y="4243392"/>
            <a:ext cx="2571769" cy="1428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1114395" y="4814896"/>
            <a:ext cx="271464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14659" y="6172218"/>
            <a:ext cx="11095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+ y = 8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86229" y="6172218"/>
            <a:ext cx="13564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 + 3y = 12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57139" y="1028682"/>
            <a:ext cx="1285884" cy="357190"/>
          </a:xfrm>
          <a:prstGeom prst="round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Cond" pitchFamily="34" charset="0"/>
              </a:rPr>
              <a:t>Materi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Cond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471717" y="4814896"/>
            <a:ext cx="1000132" cy="1071570"/>
          </a:xfrm>
          <a:custGeom>
            <a:avLst/>
            <a:gdLst>
              <a:gd name="connsiteX0" fmla="*/ 0 w 1000132"/>
              <a:gd name="connsiteY0" fmla="*/ 0 h 1071570"/>
              <a:gd name="connsiteX1" fmla="*/ 1000132 w 1000132"/>
              <a:gd name="connsiteY1" fmla="*/ 0 h 1071570"/>
              <a:gd name="connsiteX2" fmla="*/ 1000132 w 1000132"/>
              <a:gd name="connsiteY2" fmla="*/ 1071570 h 1071570"/>
              <a:gd name="connsiteX3" fmla="*/ 0 w 1000132"/>
              <a:gd name="connsiteY3" fmla="*/ 1071570 h 1071570"/>
              <a:gd name="connsiteX4" fmla="*/ 0 w 1000132"/>
              <a:gd name="connsiteY4" fmla="*/ 0 h 1071570"/>
              <a:gd name="connsiteX0" fmla="*/ 0 w 1000132"/>
              <a:gd name="connsiteY0" fmla="*/ 0 h 1071570"/>
              <a:gd name="connsiteX1" fmla="*/ 685767 w 1000132"/>
              <a:gd name="connsiteY1" fmla="*/ 457178 h 1071570"/>
              <a:gd name="connsiteX2" fmla="*/ 1000132 w 1000132"/>
              <a:gd name="connsiteY2" fmla="*/ 1071570 h 1071570"/>
              <a:gd name="connsiteX3" fmla="*/ 0 w 1000132"/>
              <a:gd name="connsiteY3" fmla="*/ 1071570 h 1071570"/>
              <a:gd name="connsiteX4" fmla="*/ 0 w 1000132"/>
              <a:gd name="connsiteY4" fmla="*/ 0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32" h="1071570">
                <a:moveTo>
                  <a:pt x="0" y="0"/>
                </a:moveTo>
                <a:lnTo>
                  <a:pt x="685767" y="457178"/>
                </a:lnTo>
                <a:lnTo>
                  <a:pt x="1000132" y="1071570"/>
                </a:lnTo>
                <a:lnTo>
                  <a:pt x="0" y="1071570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29237" y="5644621"/>
            <a:ext cx="3016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8841" y="3100384"/>
            <a:ext cx="3080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0345" y="3243260"/>
            <a:ext cx="12858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2x + y = 8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0543" y="3243260"/>
            <a:ext cx="15408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2x + 3y = 12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900345" y="3671888"/>
          <a:ext cx="1285885" cy="76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266"/>
                <a:gridCol w="417043"/>
                <a:gridCol w="562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x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471981" y="3671888"/>
          <a:ext cx="1285885" cy="76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266"/>
                <a:gridCol w="417043"/>
                <a:gridCol w="562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x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185965" y="4672020"/>
            <a:ext cx="3193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57535" y="5815028"/>
            <a:ext cx="3193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85965" y="3886202"/>
            <a:ext cx="3193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8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9787" y="5787497"/>
            <a:ext cx="3193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0521" y="4858803"/>
            <a:ext cx="70564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(3,2)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5686427" y="4600582"/>
          <a:ext cx="1285884" cy="1071570"/>
        </p:xfrm>
        <a:graphic>
          <a:graphicData uri="http://schemas.openxmlformats.org/presentationml/2006/ole">
            <p:oleObj spid="_x0000_s81922" name="Equation" r:id="rId5" imgW="787320" imgH="660240" progId="Equation.3">
              <p:embed/>
            </p:oleObj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115055" y="5314962"/>
          <a:ext cx="785818" cy="642942"/>
        </p:xfrm>
        <a:graphic>
          <a:graphicData uri="http://schemas.openxmlformats.org/presentationml/2006/ole">
            <p:oleObj spid="_x0000_s81923" name="Equation" r:id="rId6" imgW="444240" imgH="431640" progId="Equation.3">
              <p:embed/>
            </p:oleObj>
          </a:graphicData>
        </a:graphic>
      </p:graphicFrame>
      <p:cxnSp>
        <p:nvCxnSpPr>
          <p:cNvPr id="55" name="Straight Connector 54"/>
          <p:cNvCxnSpPr/>
          <p:nvPr/>
        </p:nvCxnSpPr>
        <p:spPr>
          <a:xfrm>
            <a:off x="5829303" y="5313374"/>
            <a:ext cx="1071570" cy="158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72311" y="5314962"/>
            <a:ext cx="214314" cy="158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7472377" y="4600582"/>
          <a:ext cx="1428760" cy="928694"/>
        </p:xfrm>
        <a:graphic>
          <a:graphicData uri="http://schemas.openxmlformats.org/presentationml/2006/ole">
            <p:oleObj spid="_x0000_s81924" name="Equation" r:id="rId7" imgW="647640" imgH="634680" progId="Equation.3">
              <p:embed/>
            </p:oleObj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6297638" y="2124078"/>
          <a:ext cx="2746375" cy="1905000"/>
        </p:xfrm>
        <a:graphic>
          <a:graphicData uri="http://schemas.openxmlformats.org/presentationml/2006/ole">
            <p:oleObj spid="_x0000_s81925" name="Equation" r:id="rId8" imgW="1447560" imgH="1117440" progId="Equation.3">
              <p:embed/>
            </p:oleObj>
          </a:graphicData>
        </a:graphic>
      </p:graphicFrame>
      <p:sp>
        <p:nvSpPr>
          <p:cNvPr id="53" name="Rectangle 52"/>
          <p:cNvSpPr/>
          <p:nvPr/>
        </p:nvSpPr>
        <p:spPr>
          <a:xfrm>
            <a:off x="2043089" y="1028682"/>
            <a:ext cx="1214446" cy="3571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ction Button: Home 57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Action Button: Information 58">
            <a:hlinkClick r:id="rId9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Rectangle 61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  <p:bldP spid="45" grpId="0"/>
      <p:bldP spid="28" grpId="0"/>
      <p:bldP spid="24" grpId="0" animBg="1"/>
      <p:bldP spid="25" grpId="0"/>
      <p:bldP spid="29" grpId="0"/>
      <p:bldP spid="32" grpId="0"/>
      <p:bldP spid="36" grpId="0"/>
      <p:bldP spid="40" grpId="0"/>
      <p:bldP spid="41" grpId="0"/>
      <p:bldP spid="42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Tut Wuri Handaya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171426"/>
            <a:ext cx="571504" cy="71438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828643" y="1314434"/>
            <a:ext cx="6929486" cy="78581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	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maksimum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z = -3x + 2y yang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memenuhi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syarat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				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… …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457200" indent="-457200" algn="just"/>
            <a:endParaRPr lang="en-US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457200" indent="-457200" algn="just"/>
            <a:endParaRPr lang="id-ID" sz="2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14923" y="600054"/>
            <a:ext cx="85725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dirty="0" smtClean="0">
                <a:latin typeface="Bauhaus 93" pitchFamily="82" charset="0"/>
              </a:rPr>
              <a:t>    </a:t>
            </a:r>
            <a:r>
              <a:rPr lang="en-US" sz="1600" dirty="0" smtClean="0">
                <a:latin typeface="Bauhaus 93" pitchFamily="82" charset="0"/>
              </a:rPr>
              <a:t>1</a:t>
            </a:r>
            <a:r>
              <a:rPr lang="id-ID" sz="1600" dirty="0" smtClean="0">
                <a:latin typeface="Bauhaus 93" pitchFamily="82" charset="0"/>
              </a:rPr>
              <a:t>/</a:t>
            </a:r>
            <a:r>
              <a:rPr lang="en-US" sz="1600" dirty="0" smtClean="0">
                <a:latin typeface="Bauhaus 93" pitchFamily="82" charset="0"/>
              </a:rPr>
              <a:t>1</a:t>
            </a:r>
            <a:endParaRPr lang="id-ID" sz="1600" dirty="0">
              <a:latin typeface="Bauhaus 93" pitchFamily="82" charset="0"/>
            </a:endParaRPr>
          </a:p>
        </p:txBody>
      </p:sp>
      <p:pic>
        <p:nvPicPr>
          <p:cNvPr id="85" name="Picture 84" descr="Screenshot_2020_0910_21131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4857" y="-185764"/>
            <a:ext cx="2071702" cy="847720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400147" y="1957376"/>
          <a:ext cx="3214710" cy="357190"/>
        </p:xfrm>
        <a:graphic>
          <a:graphicData uri="http://schemas.openxmlformats.org/presentationml/2006/ole">
            <p:oleObj spid="_x0000_s84994" name="Equation" r:id="rId5" imgW="1790640" imgH="2030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5833" y="2528880"/>
            <a:ext cx="915635" cy="2230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14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20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24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Action Button: Information 13">
            <a:hlinkClick r:id="rId6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1528748"/>
            <a:ext cx="10801350" cy="56721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801350" cy="1528748"/>
          </a:xfrm>
          <a:prstGeom prst="rect">
            <a:avLst/>
          </a:prstGeom>
          <a:solidFill>
            <a:srgbClr val="92D050"/>
          </a:solidFill>
          <a:ln cap="sq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71519" cy="95724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logo Tut Wuri Handaya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1" y="171426"/>
            <a:ext cx="571504" cy="714380"/>
          </a:xfrm>
          <a:prstGeom prst="rect">
            <a:avLst/>
          </a:prstGeom>
        </p:spPr>
      </p:pic>
      <p:sp>
        <p:nvSpPr>
          <p:cNvPr id="14" name="Flowchart: Terminator 13"/>
          <p:cNvSpPr/>
          <p:nvPr/>
        </p:nvSpPr>
        <p:spPr>
          <a:xfrm>
            <a:off x="971519" y="171426"/>
            <a:ext cx="6715172" cy="671492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700" spc="300" dirty="0" smtClean="0">
                <a:latin typeface="Rockwell Extra Bold" pitchFamily="18" charset="0"/>
              </a:rPr>
              <a:t>MEDIA PEMBELAJARAN MATEMATIKA </a:t>
            </a:r>
            <a:endParaRPr lang="id-ID" sz="1700" spc="300" dirty="0">
              <a:latin typeface="Rockwell Extra Bold" pitchFamily="18" charset="0"/>
            </a:endParaRPr>
          </a:p>
        </p:txBody>
      </p:sp>
      <p:sp>
        <p:nvSpPr>
          <p:cNvPr id="64" name="Pentagon 63"/>
          <p:cNvSpPr/>
          <p:nvPr/>
        </p:nvSpPr>
        <p:spPr>
          <a:xfrm>
            <a:off x="0" y="6886598"/>
            <a:ext cx="7758129" cy="31430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200" b="1" dirty="0" smtClean="0">
                <a:latin typeface="Agency FB" pitchFamily="34" charset="0"/>
              </a:rPr>
              <a:t>MATEMATIKA WAJIB KELAS XI SMA SEMESTER GANJIL</a:t>
            </a:r>
            <a:endParaRPr lang="id-ID" sz="2200" b="1" dirty="0">
              <a:latin typeface="Agency FB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028682"/>
            <a:ext cx="10801350" cy="50006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PROFIL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453" y="2171690"/>
            <a:ext cx="7429552" cy="3857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PROFIL PENGEMBANG</a:t>
            </a: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4667250" indent="-1349375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Nama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	: PUSPA  SARI NASUTION</a:t>
            </a:r>
          </a:p>
          <a:p>
            <a:pPr marL="4667250" indent="-1349375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Npm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	: 1710005312004</a:t>
            </a:r>
          </a:p>
          <a:p>
            <a:pPr marL="4667250" indent="-1349375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Prodi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	: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Matematika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4667250" indent="-1349375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Fakultas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	: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Pertanian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4667250" indent="-1349375"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Universitas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	: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Tamansiswa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Padang</a:t>
            </a:r>
          </a:p>
          <a:p>
            <a:pPr marL="4667250" indent="-1349375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Email	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hlinkClick r:id="rId3"/>
              </a:rPr>
              <a:t>puspasarinasution2@gmail.com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5294313" indent="-987425"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5294313" indent="-987425"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5294313" indent="-987425">
              <a:lnSpc>
                <a:spcPct val="150000"/>
              </a:lnSpc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7686691" y="6886598"/>
            <a:ext cx="3357586" cy="314302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  <a:latin typeface="Agency FB" pitchFamily="34" charset="0"/>
              </a:rPr>
              <a:t>PUSPA SARI NASUTION</a:t>
            </a:r>
            <a:endParaRPr lang="id-ID" sz="22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9472641" y="0"/>
            <a:ext cx="428628" cy="385740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Action Button: Information 15">
            <a:hlinkClick r:id="rId4" action="ppaction://hlinksldjump" highlightClick="1"/>
          </p:cNvPr>
          <p:cNvSpPr/>
          <p:nvPr/>
        </p:nvSpPr>
        <p:spPr>
          <a:xfrm>
            <a:off x="9901269" y="0"/>
            <a:ext cx="428628" cy="38574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>
            <a:hlinkClick r:id="" action="ppaction://hlinkshowjump?jump=endshow" highlightClick="1"/>
          </p:cNvPr>
          <p:cNvSpPr/>
          <p:nvPr/>
        </p:nvSpPr>
        <p:spPr>
          <a:xfrm>
            <a:off x="10321333" y="0"/>
            <a:ext cx="480018" cy="3857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" name="Picture 17" descr="IMG_20201222_150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43" y="2957508"/>
            <a:ext cx="2453881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828 0.00176 L -0.72814 0.0017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720</Words>
  <Application>Microsoft Office PowerPoint</Application>
  <PresentationFormat>Custom</PresentationFormat>
  <Paragraphs>307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Windows 10</cp:lastModifiedBy>
  <cp:revision>329</cp:revision>
  <dcterms:created xsi:type="dcterms:W3CDTF">2021-03-29T07:06:17Z</dcterms:created>
  <dcterms:modified xsi:type="dcterms:W3CDTF">2021-12-13T06:54:49Z</dcterms:modified>
</cp:coreProperties>
</file>