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302" r:id="rId4"/>
    <p:sldId id="301" r:id="rId5"/>
    <p:sldId id="293" r:id="rId6"/>
    <p:sldId id="308" r:id="rId7"/>
    <p:sldId id="304" r:id="rId8"/>
    <p:sldId id="278" r:id="rId9"/>
    <p:sldId id="283" r:id="rId10"/>
  </p:sldIdLst>
  <p:sldSz cx="10801350" cy="7200900"/>
  <p:notesSz cx="6858000" cy="9144000"/>
  <p:defaultTextStyle>
    <a:defPPr>
      <a:defRPr lang="id-ID"/>
    </a:defPPr>
    <a:lvl1pPr marL="0" algn="l" defTabSz="94640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3202" algn="l" defTabSz="94640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46404" algn="l" defTabSz="94640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19606" algn="l" defTabSz="94640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92808" algn="l" defTabSz="94640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66010" algn="l" defTabSz="94640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39212" algn="l" defTabSz="94640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12414" algn="l" defTabSz="94640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785616" algn="l" defTabSz="94640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92D050"/>
    <a:srgbClr val="D7E4BD"/>
    <a:srgbClr val="000000"/>
    <a:srgbClr val="EBF1DE"/>
    <a:srgbClr val="C030AF"/>
    <a:srgbClr val="B9CDE5"/>
    <a:srgbClr val="66CCFF"/>
    <a:srgbClr val="2D5295"/>
    <a:srgbClr val="FF9900"/>
    <a:srgbClr val="35A1B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846" autoAdjust="0"/>
    <p:restoredTop sz="94624" autoAdjust="0"/>
  </p:normalViewPr>
  <p:slideViewPr>
    <p:cSldViewPr>
      <p:cViewPr>
        <p:scale>
          <a:sx n="57" d="100"/>
          <a:sy n="57" d="100"/>
        </p:scale>
        <p:origin x="-1200" y="-104"/>
      </p:cViewPr>
      <p:guideLst>
        <p:guide orient="horz" pos="2268"/>
        <p:guide pos="340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4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102" y="2236947"/>
            <a:ext cx="9181148" cy="154352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204" y="4080510"/>
            <a:ext cx="7560945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3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46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196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92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66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392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124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785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64B6-3B70-44E4-BE15-7CC97551E5F4}" type="datetimeFigureOut">
              <a:rPr lang="id-ID" smtClean="0"/>
              <a:pPr/>
              <a:t>13/12/2021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1B83A-AB57-4FDB-B44A-6FD78B5831F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64B6-3B70-44E4-BE15-7CC97551E5F4}" type="datetimeFigureOut">
              <a:rPr lang="id-ID" smtClean="0"/>
              <a:pPr/>
              <a:t>13/12/2021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1B83A-AB57-4FDB-B44A-6FD78B5831F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30980" y="288374"/>
            <a:ext cx="2430304" cy="614410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0068" y="288374"/>
            <a:ext cx="7110889" cy="61441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64B6-3B70-44E4-BE15-7CC97551E5F4}" type="datetimeFigureOut">
              <a:rPr lang="id-ID" smtClean="0"/>
              <a:pPr/>
              <a:t>13/12/2021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1B83A-AB57-4FDB-B44A-6FD78B5831F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64B6-3B70-44E4-BE15-7CC97551E5F4}" type="datetimeFigureOut">
              <a:rPr lang="id-ID" smtClean="0"/>
              <a:pPr/>
              <a:t>13/12/2021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1B83A-AB57-4FDB-B44A-6FD78B5831F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233" y="4627248"/>
            <a:ext cx="9181148" cy="1430179"/>
          </a:xfrm>
        </p:spPr>
        <p:txBody>
          <a:bodyPr anchor="t"/>
          <a:lstStyle>
            <a:lvl1pPr algn="l">
              <a:defRPr sz="41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233" y="3052049"/>
            <a:ext cx="9181148" cy="1575196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32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464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1960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9280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660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392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124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856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64B6-3B70-44E4-BE15-7CC97551E5F4}" type="datetimeFigureOut">
              <a:rPr lang="id-ID" smtClean="0"/>
              <a:pPr/>
              <a:t>13/12/2021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1B83A-AB57-4FDB-B44A-6FD78B5831F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0069" y="1680214"/>
            <a:ext cx="4770596" cy="4752261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0688" y="1680214"/>
            <a:ext cx="4770596" cy="4752261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64B6-3B70-44E4-BE15-7CC97551E5F4}" type="datetimeFigureOut">
              <a:rPr lang="id-ID" smtClean="0"/>
              <a:pPr/>
              <a:t>13/12/2021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1B83A-AB57-4FDB-B44A-6FD78B5831F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69" y="1611869"/>
            <a:ext cx="4772472" cy="671750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202" indent="0">
              <a:buNone/>
              <a:defRPr sz="2100" b="1"/>
            </a:lvl2pPr>
            <a:lvl3pPr marL="946404" indent="0">
              <a:buNone/>
              <a:defRPr sz="1900" b="1"/>
            </a:lvl3pPr>
            <a:lvl4pPr marL="1419606" indent="0">
              <a:buNone/>
              <a:defRPr sz="1700" b="1"/>
            </a:lvl4pPr>
            <a:lvl5pPr marL="1892808" indent="0">
              <a:buNone/>
              <a:defRPr sz="1700" b="1"/>
            </a:lvl5pPr>
            <a:lvl6pPr marL="2366010" indent="0">
              <a:buNone/>
              <a:defRPr sz="1700" b="1"/>
            </a:lvl6pPr>
            <a:lvl7pPr marL="2839212" indent="0">
              <a:buNone/>
              <a:defRPr sz="1700" b="1"/>
            </a:lvl7pPr>
            <a:lvl8pPr marL="3312414" indent="0">
              <a:buNone/>
              <a:defRPr sz="1700" b="1"/>
            </a:lvl8pPr>
            <a:lvl9pPr marL="378561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069" y="2283619"/>
            <a:ext cx="4772472" cy="4148852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6936" y="1611869"/>
            <a:ext cx="4774347" cy="671750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3202" indent="0">
              <a:buNone/>
              <a:defRPr sz="2100" b="1"/>
            </a:lvl2pPr>
            <a:lvl3pPr marL="946404" indent="0">
              <a:buNone/>
              <a:defRPr sz="1900" b="1"/>
            </a:lvl3pPr>
            <a:lvl4pPr marL="1419606" indent="0">
              <a:buNone/>
              <a:defRPr sz="1700" b="1"/>
            </a:lvl4pPr>
            <a:lvl5pPr marL="1892808" indent="0">
              <a:buNone/>
              <a:defRPr sz="1700" b="1"/>
            </a:lvl5pPr>
            <a:lvl6pPr marL="2366010" indent="0">
              <a:buNone/>
              <a:defRPr sz="1700" b="1"/>
            </a:lvl6pPr>
            <a:lvl7pPr marL="2839212" indent="0">
              <a:buNone/>
              <a:defRPr sz="1700" b="1"/>
            </a:lvl7pPr>
            <a:lvl8pPr marL="3312414" indent="0">
              <a:buNone/>
              <a:defRPr sz="1700" b="1"/>
            </a:lvl8pPr>
            <a:lvl9pPr marL="3785616" indent="0">
              <a:buNone/>
              <a:defRPr sz="17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6936" y="2283619"/>
            <a:ext cx="4774347" cy="4148852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64B6-3B70-44E4-BE15-7CC97551E5F4}" type="datetimeFigureOut">
              <a:rPr lang="id-ID" smtClean="0"/>
              <a:pPr/>
              <a:t>13/12/2021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1B83A-AB57-4FDB-B44A-6FD78B5831F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64B6-3B70-44E4-BE15-7CC97551E5F4}" type="datetimeFigureOut">
              <a:rPr lang="id-ID" smtClean="0"/>
              <a:pPr/>
              <a:t>13/12/2021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1B83A-AB57-4FDB-B44A-6FD78B5831F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64B6-3B70-44E4-BE15-7CC97551E5F4}" type="datetimeFigureOut">
              <a:rPr lang="id-ID" smtClean="0"/>
              <a:pPr/>
              <a:t>13/12/2021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1B83A-AB57-4FDB-B44A-6FD78B5831F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069" y="286705"/>
            <a:ext cx="3553570" cy="1220153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3029" y="286706"/>
            <a:ext cx="6038255" cy="6145769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0069" y="1506856"/>
            <a:ext cx="3553570" cy="4925616"/>
          </a:xfrm>
        </p:spPr>
        <p:txBody>
          <a:bodyPr/>
          <a:lstStyle>
            <a:lvl1pPr marL="0" indent="0">
              <a:buNone/>
              <a:defRPr sz="1400"/>
            </a:lvl1pPr>
            <a:lvl2pPr marL="473202" indent="0">
              <a:buNone/>
              <a:defRPr sz="1200"/>
            </a:lvl2pPr>
            <a:lvl3pPr marL="946404" indent="0">
              <a:buNone/>
              <a:defRPr sz="1000"/>
            </a:lvl3pPr>
            <a:lvl4pPr marL="1419606" indent="0">
              <a:buNone/>
              <a:defRPr sz="900"/>
            </a:lvl4pPr>
            <a:lvl5pPr marL="1892808" indent="0">
              <a:buNone/>
              <a:defRPr sz="900"/>
            </a:lvl5pPr>
            <a:lvl6pPr marL="2366010" indent="0">
              <a:buNone/>
              <a:defRPr sz="900"/>
            </a:lvl6pPr>
            <a:lvl7pPr marL="2839212" indent="0">
              <a:buNone/>
              <a:defRPr sz="900"/>
            </a:lvl7pPr>
            <a:lvl8pPr marL="3312414" indent="0">
              <a:buNone/>
              <a:defRPr sz="900"/>
            </a:lvl8pPr>
            <a:lvl9pPr marL="378561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64B6-3B70-44E4-BE15-7CC97551E5F4}" type="datetimeFigureOut">
              <a:rPr lang="id-ID" smtClean="0"/>
              <a:pPr/>
              <a:t>13/12/2021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1B83A-AB57-4FDB-B44A-6FD78B5831F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7141" y="5040633"/>
            <a:ext cx="6480810" cy="595075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17141" y="643414"/>
            <a:ext cx="6480810" cy="4320540"/>
          </a:xfrm>
        </p:spPr>
        <p:txBody>
          <a:bodyPr/>
          <a:lstStyle>
            <a:lvl1pPr marL="0" indent="0">
              <a:buNone/>
              <a:defRPr sz="3300"/>
            </a:lvl1pPr>
            <a:lvl2pPr marL="473202" indent="0">
              <a:buNone/>
              <a:defRPr sz="2900"/>
            </a:lvl2pPr>
            <a:lvl3pPr marL="946404" indent="0">
              <a:buNone/>
              <a:defRPr sz="2500"/>
            </a:lvl3pPr>
            <a:lvl4pPr marL="1419606" indent="0">
              <a:buNone/>
              <a:defRPr sz="2100"/>
            </a:lvl4pPr>
            <a:lvl5pPr marL="1892808" indent="0">
              <a:buNone/>
              <a:defRPr sz="2100"/>
            </a:lvl5pPr>
            <a:lvl6pPr marL="2366010" indent="0">
              <a:buNone/>
              <a:defRPr sz="2100"/>
            </a:lvl6pPr>
            <a:lvl7pPr marL="2839212" indent="0">
              <a:buNone/>
              <a:defRPr sz="2100"/>
            </a:lvl7pPr>
            <a:lvl8pPr marL="3312414" indent="0">
              <a:buNone/>
              <a:defRPr sz="2100"/>
            </a:lvl8pPr>
            <a:lvl9pPr marL="3785616" indent="0">
              <a:buNone/>
              <a:defRPr sz="21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17141" y="5635708"/>
            <a:ext cx="6480810" cy="845105"/>
          </a:xfrm>
        </p:spPr>
        <p:txBody>
          <a:bodyPr/>
          <a:lstStyle>
            <a:lvl1pPr marL="0" indent="0">
              <a:buNone/>
              <a:defRPr sz="1400"/>
            </a:lvl1pPr>
            <a:lvl2pPr marL="473202" indent="0">
              <a:buNone/>
              <a:defRPr sz="1200"/>
            </a:lvl2pPr>
            <a:lvl3pPr marL="946404" indent="0">
              <a:buNone/>
              <a:defRPr sz="1000"/>
            </a:lvl3pPr>
            <a:lvl4pPr marL="1419606" indent="0">
              <a:buNone/>
              <a:defRPr sz="900"/>
            </a:lvl4pPr>
            <a:lvl5pPr marL="1892808" indent="0">
              <a:buNone/>
              <a:defRPr sz="900"/>
            </a:lvl5pPr>
            <a:lvl6pPr marL="2366010" indent="0">
              <a:buNone/>
              <a:defRPr sz="900"/>
            </a:lvl6pPr>
            <a:lvl7pPr marL="2839212" indent="0">
              <a:buNone/>
              <a:defRPr sz="900"/>
            </a:lvl7pPr>
            <a:lvl8pPr marL="3312414" indent="0">
              <a:buNone/>
              <a:defRPr sz="900"/>
            </a:lvl8pPr>
            <a:lvl9pPr marL="378561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F64B6-3B70-44E4-BE15-7CC97551E5F4}" type="datetimeFigureOut">
              <a:rPr lang="id-ID" smtClean="0"/>
              <a:pPr/>
              <a:t>13/12/2021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51B83A-AB57-4FDB-B44A-6FD78B5831F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0070" y="288370"/>
            <a:ext cx="9721215" cy="1200150"/>
          </a:xfrm>
          <a:prstGeom prst="rect">
            <a:avLst/>
          </a:prstGeom>
        </p:spPr>
        <p:txBody>
          <a:bodyPr vert="horz" lIns="94640" tIns="47320" rIns="94640" bIns="473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0070" y="1680214"/>
            <a:ext cx="9721215" cy="4752261"/>
          </a:xfrm>
          <a:prstGeom prst="rect">
            <a:avLst/>
          </a:prstGeom>
        </p:spPr>
        <p:txBody>
          <a:bodyPr vert="horz" lIns="94640" tIns="47320" rIns="94640" bIns="473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070" y="6674171"/>
            <a:ext cx="2520315" cy="383381"/>
          </a:xfrm>
          <a:prstGeom prst="rect">
            <a:avLst/>
          </a:prstGeom>
        </p:spPr>
        <p:txBody>
          <a:bodyPr vert="horz" lIns="94640" tIns="47320" rIns="94640" bIns="473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F64B6-3B70-44E4-BE15-7CC97551E5F4}" type="datetimeFigureOut">
              <a:rPr lang="id-ID" smtClean="0"/>
              <a:pPr/>
              <a:t>13/12/2021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90464" y="6674171"/>
            <a:ext cx="3420427" cy="383381"/>
          </a:xfrm>
          <a:prstGeom prst="rect">
            <a:avLst/>
          </a:prstGeom>
        </p:spPr>
        <p:txBody>
          <a:bodyPr vert="horz" lIns="94640" tIns="47320" rIns="94640" bIns="473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40970" y="6674171"/>
            <a:ext cx="2520315" cy="383381"/>
          </a:xfrm>
          <a:prstGeom prst="rect">
            <a:avLst/>
          </a:prstGeom>
        </p:spPr>
        <p:txBody>
          <a:bodyPr vert="horz" lIns="94640" tIns="47320" rIns="94640" bIns="473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51B83A-AB57-4FDB-B44A-6FD78B5831F4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46404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4902" indent="-354902" algn="l" defTabSz="946404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68953" indent="-295751" algn="l" defTabSz="946404" rtl="0" eaLnBrk="1" latinLnBrk="0" hangingPunct="1">
        <a:spcBef>
          <a:spcPct val="20000"/>
        </a:spcBef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3005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56207" indent="-236601" algn="l" defTabSz="946404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29409" indent="-236601" algn="l" defTabSz="946404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2611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075813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49015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22217" indent="-236601" algn="l" defTabSz="946404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3202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46404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19606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92808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66010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39212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12414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85616" algn="l" defTabSz="946404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slide" Target="slide8.xml"/><Relationship Id="rId4" Type="http://schemas.openxmlformats.org/officeDocument/2006/relationships/slide" Target="slide3.xml"/><Relationship Id="rId9" Type="http://schemas.openxmlformats.org/officeDocument/2006/relationships/slide" Target="slide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slide" Target="slide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4.xml"/><Relationship Id="rId5" Type="http://schemas.openxmlformats.org/officeDocument/2006/relationships/slide" Target="slide9.xml"/><Relationship Id="rId4" Type="http://schemas.openxmlformats.org/officeDocument/2006/relationships/slide" Target="slide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slide" Target="slide5.xml"/><Relationship Id="rId7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image" Target="../media/image4.jpe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jpeg"/><Relationship Id="rId9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slide" Target="slide2.xml"/><Relationship Id="rId5" Type="http://schemas.openxmlformats.org/officeDocument/2006/relationships/oleObject" Target="../embeddings/oleObject5.bin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puspasarinasution2@gmail.c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slide" Target="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1600186"/>
            <a:ext cx="10801350" cy="560071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id-ID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0801350" cy="1528748"/>
          </a:xfrm>
          <a:prstGeom prst="rect">
            <a:avLst/>
          </a:prstGeom>
          <a:solidFill>
            <a:srgbClr val="92D050"/>
          </a:solidFill>
          <a:ln cap="sq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7" name="Rounded Rectangle 6"/>
          <p:cNvSpPr/>
          <p:nvPr/>
        </p:nvSpPr>
        <p:spPr>
          <a:xfrm>
            <a:off x="0" y="0"/>
            <a:ext cx="971519" cy="957244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" name="Picture 8" descr="logo Tut Wuri Handayan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01" y="171426"/>
            <a:ext cx="571504" cy="714380"/>
          </a:xfrm>
          <a:prstGeom prst="rect">
            <a:avLst/>
          </a:prstGeom>
        </p:spPr>
      </p:pic>
      <p:sp>
        <p:nvSpPr>
          <p:cNvPr id="14" name="Flowchart: Terminator 13"/>
          <p:cNvSpPr/>
          <p:nvPr/>
        </p:nvSpPr>
        <p:spPr>
          <a:xfrm>
            <a:off x="971519" y="171426"/>
            <a:ext cx="6715172" cy="671492"/>
          </a:xfrm>
          <a:prstGeom prst="flowChartTerminator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700" spc="300" dirty="0" smtClean="0">
                <a:latin typeface="Rockwell Extra Bold" pitchFamily="18" charset="0"/>
              </a:rPr>
              <a:t>MEDIA PEMBELAJARAN MATEMATIKA </a:t>
            </a:r>
            <a:endParaRPr lang="id-ID" sz="1700" spc="300" dirty="0">
              <a:latin typeface="Rockwell Extra Bold" pitchFamily="18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0" y="600054"/>
            <a:ext cx="10801350" cy="430216"/>
            <a:chOff x="0" y="457178"/>
            <a:chExt cx="10801350" cy="573092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0" y="1028682"/>
              <a:ext cx="7615253" cy="1588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urved Connector 22"/>
            <p:cNvCxnSpPr/>
            <p:nvPr/>
          </p:nvCxnSpPr>
          <p:spPr>
            <a:xfrm flipV="1">
              <a:off x="7615253" y="457178"/>
              <a:ext cx="3186097" cy="571504"/>
            </a:xfrm>
            <a:prstGeom prst="curvedConnector3">
              <a:avLst>
                <a:gd name="adj1" fmla="val 10599"/>
              </a:avLst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Pentagon 46">
            <a:hlinkClick r:id="rId3" action="ppaction://hlinksldjump"/>
          </p:cNvPr>
          <p:cNvSpPr/>
          <p:nvPr/>
        </p:nvSpPr>
        <p:spPr>
          <a:xfrm>
            <a:off x="0" y="1100120"/>
            <a:ext cx="1471585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gency FB" pitchFamily="34" charset="0"/>
              </a:rPr>
              <a:t>KD/IPK</a:t>
            </a:r>
            <a:endParaRPr lang="id-ID" b="1" dirty="0">
              <a:latin typeface="Agency FB" pitchFamily="34" charset="0"/>
            </a:endParaRPr>
          </a:p>
        </p:txBody>
      </p:sp>
      <p:sp>
        <p:nvSpPr>
          <p:cNvPr id="51" name="Pentagon 50"/>
          <p:cNvSpPr/>
          <p:nvPr/>
        </p:nvSpPr>
        <p:spPr>
          <a:xfrm>
            <a:off x="4686295" y="1100120"/>
            <a:ext cx="1518058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Quiz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0" y="1600186"/>
            <a:ext cx="10801350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entagon 63"/>
          <p:cNvSpPr/>
          <p:nvPr/>
        </p:nvSpPr>
        <p:spPr>
          <a:xfrm>
            <a:off x="0" y="6886598"/>
            <a:ext cx="7758129" cy="314302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d-ID" sz="2200" b="1" dirty="0" smtClean="0">
                <a:latin typeface="Agency FB" pitchFamily="34" charset="0"/>
              </a:rPr>
              <a:t>MATEMATIKA WAJIB KELAS XI SMA SEMESTER GANJIL</a:t>
            </a:r>
            <a:endParaRPr lang="id-ID" sz="2200" b="1" dirty="0">
              <a:latin typeface="Agency FB" pitchFamily="34" charset="0"/>
            </a:endParaRPr>
          </a:p>
        </p:txBody>
      </p:sp>
      <p:sp>
        <p:nvSpPr>
          <p:cNvPr id="65" name="Chevron 64"/>
          <p:cNvSpPr/>
          <p:nvPr/>
        </p:nvSpPr>
        <p:spPr>
          <a:xfrm>
            <a:off x="7686691" y="6886598"/>
            <a:ext cx="3357586" cy="314302"/>
          </a:xfrm>
          <a:prstGeom prst="chevron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200" b="1" dirty="0" smtClean="0">
                <a:solidFill>
                  <a:schemeClr val="bg1"/>
                </a:solidFill>
                <a:latin typeface="Agency FB" pitchFamily="34" charset="0"/>
              </a:rPr>
              <a:t>PUSPA SARI NASUTION</a:t>
            </a:r>
            <a:endParaRPr lang="id-ID" sz="2200" b="1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39" name="Pentagon 38">
            <a:hlinkClick r:id="rId4" action="ppaction://hlinksldjump"/>
          </p:cNvPr>
          <p:cNvSpPr/>
          <p:nvPr/>
        </p:nvSpPr>
        <p:spPr>
          <a:xfrm>
            <a:off x="0" y="1100120"/>
            <a:ext cx="1471585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gency FB" pitchFamily="34" charset="0"/>
              </a:rPr>
              <a:t>KD/IPK</a:t>
            </a:r>
            <a:endParaRPr lang="id-ID" b="1" dirty="0">
              <a:latin typeface="Agency FB" pitchFamily="34" charset="0"/>
            </a:endParaRPr>
          </a:p>
        </p:txBody>
      </p:sp>
      <p:sp>
        <p:nvSpPr>
          <p:cNvPr id="31" name="Pentagon 30">
            <a:hlinkClick r:id="rId5" action="ppaction://hlinksldjump"/>
          </p:cNvPr>
          <p:cNvSpPr/>
          <p:nvPr/>
        </p:nvSpPr>
        <p:spPr>
          <a:xfrm>
            <a:off x="4686295" y="1100120"/>
            <a:ext cx="1518058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solidFill>
                  <a:schemeClr val="bg1"/>
                </a:solidFill>
                <a:latin typeface="Agency FB" pitchFamily="34" charset="0"/>
                <a:cs typeface="Andalus" pitchFamily="18" charset="-78"/>
              </a:rPr>
              <a:t>Quiz</a:t>
            </a:r>
            <a:endParaRPr lang="id-ID" b="1" dirty="0">
              <a:solidFill>
                <a:schemeClr val="bg1"/>
              </a:solidFill>
              <a:latin typeface="Agency FB" pitchFamily="34" charset="0"/>
              <a:cs typeface="Andalus" pitchFamily="18" charset="-78"/>
            </a:endParaRPr>
          </a:p>
        </p:txBody>
      </p:sp>
      <p:pic>
        <p:nvPicPr>
          <p:cNvPr id="37" name="Picture 1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1113"/>
          <a:stretch/>
        </p:blipFill>
        <p:spPr bwMode="auto">
          <a:xfrm>
            <a:off x="0" y="1671624"/>
            <a:ext cx="10801350" cy="5143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5557606" y="6029342"/>
            <a:ext cx="524374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4400" b="1" dirty="0" smtClean="0">
                <a:solidFill>
                  <a:srgbClr val="FF9900"/>
                </a:solidFill>
                <a:latin typeface="Baskerville Old Face" pitchFamily="18" charset="0"/>
              </a:rPr>
              <a:t>PROGRAM LINEAR</a:t>
            </a:r>
            <a:endParaRPr lang="id-ID" sz="4400" b="1" dirty="0">
              <a:solidFill>
                <a:srgbClr val="FF9900"/>
              </a:solidFill>
              <a:latin typeface="Baskerville Old Face" pitchFamily="18" charset="0"/>
            </a:endParaRPr>
          </a:p>
        </p:txBody>
      </p:sp>
      <p:sp>
        <p:nvSpPr>
          <p:cNvPr id="45" name="Pentagon 44"/>
          <p:cNvSpPr/>
          <p:nvPr/>
        </p:nvSpPr>
        <p:spPr>
          <a:xfrm>
            <a:off x="3114659" y="1100120"/>
            <a:ext cx="1518058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Materi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46" name="Pentagon 45">
            <a:hlinkClick r:id="rId3" action="ppaction://hlinksldjump"/>
          </p:cNvPr>
          <p:cNvSpPr/>
          <p:nvPr/>
        </p:nvSpPr>
        <p:spPr>
          <a:xfrm>
            <a:off x="3114659" y="1100120"/>
            <a:ext cx="1518058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Materi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41" name="Pentagon 40"/>
          <p:cNvSpPr/>
          <p:nvPr/>
        </p:nvSpPr>
        <p:spPr>
          <a:xfrm>
            <a:off x="6257931" y="1100120"/>
            <a:ext cx="1428760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  <a:cs typeface="Andalus" pitchFamily="18" charset="-78"/>
              </a:rPr>
              <a:t>Profil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34" name="Pentagon 33">
            <a:hlinkClick r:id="rId7" action="ppaction://hlinksldjump"/>
          </p:cNvPr>
          <p:cNvSpPr/>
          <p:nvPr/>
        </p:nvSpPr>
        <p:spPr>
          <a:xfrm>
            <a:off x="6257931" y="1100120"/>
            <a:ext cx="1428760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  <a:cs typeface="Andalus" pitchFamily="18" charset="-78"/>
              </a:rPr>
              <a:t>Profil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28" name="Action Button: Home 27">
            <a:hlinkClick r:id="" action="ppaction://hlinkshowjump?jump=firstslide" highlightClick="1"/>
          </p:cNvPr>
          <p:cNvSpPr/>
          <p:nvPr/>
        </p:nvSpPr>
        <p:spPr>
          <a:xfrm>
            <a:off x="9472641" y="0"/>
            <a:ext cx="428628" cy="385740"/>
          </a:xfrm>
          <a:prstGeom prst="actionButtonHom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9" name="Action Button: Information 28">
            <a:hlinkClick r:id="rId8" action="ppaction://hlinksldjump" highlightClick="1"/>
          </p:cNvPr>
          <p:cNvSpPr/>
          <p:nvPr/>
        </p:nvSpPr>
        <p:spPr>
          <a:xfrm>
            <a:off x="9901269" y="0"/>
            <a:ext cx="428628" cy="385740"/>
          </a:xfrm>
          <a:prstGeom prst="actionButtonInformation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0" name="Rectangle 29">
            <a:hlinkClick r:id="" action="ppaction://hlinkshowjump?jump=endshow" highlightClick="1"/>
          </p:cNvPr>
          <p:cNvSpPr/>
          <p:nvPr/>
        </p:nvSpPr>
        <p:spPr>
          <a:xfrm>
            <a:off x="10321333" y="0"/>
            <a:ext cx="480018" cy="385740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X</a:t>
            </a:r>
            <a:endParaRPr lang="id-ID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8" name="Pentagon 37">
            <a:hlinkClick r:id="rId3" action="ppaction://hlinksldjump"/>
          </p:cNvPr>
          <p:cNvSpPr/>
          <p:nvPr/>
        </p:nvSpPr>
        <p:spPr>
          <a:xfrm>
            <a:off x="1571636" y="1100120"/>
            <a:ext cx="1471585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</a:rPr>
              <a:t>Tujuan</a:t>
            </a:r>
            <a:endParaRPr lang="id-ID" b="1" dirty="0">
              <a:latin typeface="Agency FB" pitchFamily="34" charset="0"/>
            </a:endParaRPr>
          </a:p>
        </p:txBody>
      </p:sp>
      <p:sp>
        <p:nvSpPr>
          <p:cNvPr id="35" name="Pentagon 34">
            <a:hlinkClick r:id="rId9" action="ppaction://hlinksldjump"/>
          </p:cNvPr>
          <p:cNvSpPr/>
          <p:nvPr/>
        </p:nvSpPr>
        <p:spPr>
          <a:xfrm>
            <a:off x="1571636" y="1100120"/>
            <a:ext cx="1471585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</a:rPr>
              <a:t>Tujuan</a:t>
            </a:r>
            <a:endParaRPr lang="id-ID" b="1" dirty="0">
              <a:latin typeface="Agency FB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13828 0.00176 L -0.72814 0.00176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7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1" grpId="0" animBg="1"/>
      <p:bldP spid="46" grpId="0" animBg="1"/>
      <p:bldP spid="34" grpId="0" animBg="1"/>
      <p:bldP spid="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1600186"/>
            <a:ext cx="10801350" cy="560071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id-ID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0801350" cy="1528748"/>
          </a:xfrm>
          <a:prstGeom prst="rect">
            <a:avLst/>
          </a:prstGeom>
          <a:solidFill>
            <a:srgbClr val="92D050"/>
          </a:solidFill>
          <a:ln cap="sq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7" name="Rounded Rectangle 6"/>
          <p:cNvSpPr/>
          <p:nvPr/>
        </p:nvSpPr>
        <p:spPr>
          <a:xfrm>
            <a:off x="0" y="0"/>
            <a:ext cx="971519" cy="957244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" name="Picture 8" descr="logo Tut Wuri Handayan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01" y="171426"/>
            <a:ext cx="571504" cy="714380"/>
          </a:xfrm>
          <a:prstGeom prst="rect">
            <a:avLst/>
          </a:prstGeom>
        </p:spPr>
      </p:pic>
      <p:sp>
        <p:nvSpPr>
          <p:cNvPr id="14" name="Flowchart: Terminator 13"/>
          <p:cNvSpPr/>
          <p:nvPr/>
        </p:nvSpPr>
        <p:spPr>
          <a:xfrm>
            <a:off x="971519" y="171426"/>
            <a:ext cx="6715172" cy="671492"/>
          </a:xfrm>
          <a:prstGeom prst="flowChartTerminator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700" spc="300" dirty="0" smtClean="0">
                <a:latin typeface="Rockwell Extra Bold" pitchFamily="18" charset="0"/>
              </a:rPr>
              <a:t>MEDIA PEMBELAJARAN MATEMATIKA </a:t>
            </a:r>
            <a:endParaRPr lang="id-ID" sz="1700" spc="300" dirty="0">
              <a:latin typeface="Rockwell Extra Bold" pitchFamily="18" charset="0"/>
            </a:endParaRPr>
          </a:p>
        </p:txBody>
      </p:sp>
      <p:grpSp>
        <p:nvGrpSpPr>
          <p:cNvPr id="2" name="Group 32"/>
          <p:cNvGrpSpPr/>
          <p:nvPr/>
        </p:nvGrpSpPr>
        <p:grpSpPr>
          <a:xfrm>
            <a:off x="0" y="600054"/>
            <a:ext cx="10801350" cy="430216"/>
            <a:chOff x="0" y="457178"/>
            <a:chExt cx="10801350" cy="573092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0" y="1028682"/>
              <a:ext cx="7615253" cy="1588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urved Connector 22"/>
            <p:cNvCxnSpPr/>
            <p:nvPr/>
          </p:nvCxnSpPr>
          <p:spPr>
            <a:xfrm flipV="1">
              <a:off x="7615253" y="457178"/>
              <a:ext cx="3186097" cy="571504"/>
            </a:xfrm>
            <a:prstGeom prst="curvedConnector3">
              <a:avLst>
                <a:gd name="adj1" fmla="val 10599"/>
              </a:avLst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Pentagon 46">
            <a:hlinkClick r:id="rId3" action="ppaction://hlinksldjump"/>
          </p:cNvPr>
          <p:cNvSpPr/>
          <p:nvPr/>
        </p:nvSpPr>
        <p:spPr>
          <a:xfrm>
            <a:off x="0" y="1100120"/>
            <a:ext cx="1471585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gency FB" pitchFamily="34" charset="0"/>
              </a:rPr>
              <a:t>KD/IPK</a:t>
            </a:r>
            <a:endParaRPr lang="id-ID" b="1" dirty="0">
              <a:latin typeface="Agency FB" pitchFamily="34" charset="0"/>
            </a:endParaRPr>
          </a:p>
        </p:txBody>
      </p:sp>
      <p:sp>
        <p:nvSpPr>
          <p:cNvPr id="51" name="Pentagon 50"/>
          <p:cNvSpPr/>
          <p:nvPr/>
        </p:nvSpPr>
        <p:spPr>
          <a:xfrm>
            <a:off x="4686295" y="1100120"/>
            <a:ext cx="1518058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Quiz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0" y="1600186"/>
            <a:ext cx="10801350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entagon 63"/>
          <p:cNvSpPr/>
          <p:nvPr/>
        </p:nvSpPr>
        <p:spPr>
          <a:xfrm>
            <a:off x="0" y="6886598"/>
            <a:ext cx="7758129" cy="314302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d-ID" sz="2200" b="1" dirty="0" smtClean="0">
                <a:latin typeface="Agency FB" pitchFamily="34" charset="0"/>
              </a:rPr>
              <a:t>MATEMATIKA WAJIB KELAS XI SMA SEMESTER GANJIL</a:t>
            </a:r>
            <a:endParaRPr lang="id-ID" sz="2200" b="1" dirty="0">
              <a:latin typeface="Agency FB" pitchFamily="34" charset="0"/>
            </a:endParaRPr>
          </a:p>
        </p:txBody>
      </p:sp>
      <p:sp>
        <p:nvSpPr>
          <p:cNvPr id="65" name="Chevron 64"/>
          <p:cNvSpPr/>
          <p:nvPr/>
        </p:nvSpPr>
        <p:spPr>
          <a:xfrm>
            <a:off x="7686691" y="6886598"/>
            <a:ext cx="3357586" cy="314302"/>
          </a:xfrm>
          <a:prstGeom prst="chevron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200" b="1" dirty="0" smtClean="0">
                <a:solidFill>
                  <a:schemeClr val="bg1"/>
                </a:solidFill>
                <a:latin typeface="Agency FB" pitchFamily="34" charset="0"/>
              </a:rPr>
              <a:t>PUSPA SARI NASUTION</a:t>
            </a:r>
            <a:endParaRPr lang="id-ID" sz="2200" b="1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39" name="Pentagon 38">
            <a:hlinkClick r:id="rId4" action="ppaction://hlinksldjump"/>
          </p:cNvPr>
          <p:cNvSpPr/>
          <p:nvPr/>
        </p:nvSpPr>
        <p:spPr>
          <a:xfrm>
            <a:off x="0" y="1100120"/>
            <a:ext cx="1471585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gency FB" pitchFamily="34" charset="0"/>
              </a:rPr>
              <a:t>KD/IPK</a:t>
            </a:r>
            <a:endParaRPr lang="id-ID" b="1" dirty="0">
              <a:latin typeface="Agency FB" pitchFamily="34" charset="0"/>
            </a:endParaRPr>
          </a:p>
        </p:txBody>
      </p:sp>
      <p:sp>
        <p:nvSpPr>
          <p:cNvPr id="31" name="Pentagon 30">
            <a:hlinkClick r:id="rId5" action="ppaction://hlinksldjump"/>
          </p:cNvPr>
          <p:cNvSpPr/>
          <p:nvPr/>
        </p:nvSpPr>
        <p:spPr>
          <a:xfrm>
            <a:off x="4686295" y="1100120"/>
            <a:ext cx="1518058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Quiz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45" name="Pentagon 44"/>
          <p:cNvSpPr/>
          <p:nvPr/>
        </p:nvSpPr>
        <p:spPr>
          <a:xfrm>
            <a:off x="3114659" y="1100120"/>
            <a:ext cx="1518058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Materi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46" name="Pentagon 45">
            <a:hlinkClick r:id="rId3" action="ppaction://hlinksldjump"/>
          </p:cNvPr>
          <p:cNvSpPr/>
          <p:nvPr/>
        </p:nvSpPr>
        <p:spPr>
          <a:xfrm>
            <a:off x="3114659" y="1100120"/>
            <a:ext cx="1518058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Materi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41" name="Pentagon 40"/>
          <p:cNvSpPr/>
          <p:nvPr/>
        </p:nvSpPr>
        <p:spPr>
          <a:xfrm>
            <a:off x="6257931" y="1100120"/>
            <a:ext cx="1428760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  <a:cs typeface="Andalus" pitchFamily="18" charset="-78"/>
              </a:rPr>
              <a:t>Profil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34" name="Pentagon 33">
            <a:hlinkClick r:id="rId6" action="ppaction://hlinksldjump"/>
          </p:cNvPr>
          <p:cNvSpPr/>
          <p:nvPr/>
        </p:nvSpPr>
        <p:spPr>
          <a:xfrm>
            <a:off x="6257931" y="1100120"/>
            <a:ext cx="1428760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  <a:cs typeface="Andalus" pitchFamily="18" charset="-78"/>
              </a:rPr>
              <a:t>Profil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38" name="Pentagon 37">
            <a:hlinkClick r:id="rId3" action="ppaction://hlinksldjump"/>
          </p:cNvPr>
          <p:cNvSpPr/>
          <p:nvPr/>
        </p:nvSpPr>
        <p:spPr>
          <a:xfrm>
            <a:off x="1571636" y="1100120"/>
            <a:ext cx="1471585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</a:rPr>
              <a:t>Tujuan</a:t>
            </a:r>
            <a:endParaRPr lang="id-ID" b="1" dirty="0">
              <a:latin typeface="Agency FB" pitchFamily="34" charset="0"/>
            </a:endParaRPr>
          </a:p>
        </p:txBody>
      </p:sp>
      <p:sp>
        <p:nvSpPr>
          <p:cNvPr id="35" name="Pentagon 34">
            <a:hlinkClick r:id="rId7" action="ppaction://hlinksldjump"/>
          </p:cNvPr>
          <p:cNvSpPr/>
          <p:nvPr/>
        </p:nvSpPr>
        <p:spPr>
          <a:xfrm>
            <a:off x="1571636" y="1100120"/>
            <a:ext cx="1471585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</a:rPr>
              <a:t>Tujuan</a:t>
            </a:r>
            <a:endParaRPr lang="id-ID" b="1" dirty="0">
              <a:latin typeface="Agency FB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257139" y="1814500"/>
            <a:ext cx="3143272" cy="4929222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3" name="Rectangle 32"/>
          <p:cNvSpPr/>
          <p:nvPr/>
        </p:nvSpPr>
        <p:spPr>
          <a:xfrm>
            <a:off x="400015" y="2100252"/>
            <a:ext cx="2857520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Petunjuk</a:t>
            </a: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Pembelajaran</a:t>
            </a: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400015" y="2600318"/>
            <a:ext cx="2857520" cy="38576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Petunjuk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pembelajaran</a:t>
            </a: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Pelajarilah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fungsi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dari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masing-masing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tombol</a:t>
            </a: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Pelajari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petunjuk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sebelum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memulai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pembelajaran</a:t>
            </a: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Mulailah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pembelajaran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dengan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mengklik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KD/IPK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Setelah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memahami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KD/IPK,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klik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materi</a:t>
            </a: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Pelajari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materi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pada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masing-masing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pertemuan</a:t>
            </a: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Setelah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mempelajari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materi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klik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evaluasi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dan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kerjakan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soal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sesuai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petunjuk</a:t>
            </a: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marL="342900" indent="-342900" algn="just">
              <a:buFont typeface="+mj-lt"/>
              <a:buAutoNum type="arabicPeriod"/>
            </a:pP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Media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dilengkapi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dengan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profil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pengembang</a:t>
            </a:r>
            <a:endParaRPr lang="en-US" sz="1400" dirty="0">
              <a:solidFill>
                <a:schemeClr val="tx1"/>
              </a:solidFill>
              <a:latin typeface="Comic Sans MS" pitchFamily="66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3686163" y="1814500"/>
            <a:ext cx="6786610" cy="4929222"/>
          </a:xfrm>
          <a:prstGeom prst="round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3" name="Rectangle 42"/>
          <p:cNvSpPr/>
          <p:nvPr/>
        </p:nvSpPr>
        <p:spPr>
          <a:xfrm>
            <a:off x="4114791" y="2028814"/>
            <a:ext cx="1428760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Simbol</a:t>
            </a: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686427" y="2028814"/>
            <a:ext cx="4429156" cy="428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Fungsi</a:t>
            </a:r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4114791" y="2528880"/>
            <a:ext cx="1428760" cy="3929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49" name="Action Button: Home 48">
            <a:hlinkClick r:id="" action="ppaction://hlinkshowjump?jump=firstslide" highlightClick="1"/>
          </p:cNvPr>
          <p:cNvSpPr/>
          <p:nvPr/>
        </p:nvSpPr>
        <p:spPr>
          <a:xfrm>
            <a:off x="4614857" y="2743194"/>
            <a:ext cx="357190" cy="314302"/>
          </a:xfrm>
          <a:prstGeom prst="actionButtonHom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/>
          </a:p>
        </p:txBody>
      </p:sp>
      <p:sp>
        <p:nvSpPr>
          <p:cNvPr id="50" name="Action Button: Information 49">
            <a:hlinkClick r:id="rId8" action="ppaction://hlinksldjump" highlightClick="1"/>
          </p:cNvPr>
          <p:cNvSpPr/>
          <p:nvPr/>
        </p:nvSpPr>
        <p:spPr>
          <a:xfrm>
            <a:off x="4614857" y="3357586"/>
            <a:ext cx="357189" cy="314302"/>
          </a:xfrm>
          <a:prstGeom prst="actionButtonInformation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/>
          </a:p>
        </p:txBody>
      </p:sp>
      <p:sp>
        <p:nvSpPr>
          <p:cNvPr id="52" name="Rectangle 51">
            <a:hlinkClick r:id="" action="ppaction://hlinkshowjump?jump=endshow" highlightClick="1"/>
          </p:cNvPr>
          <p:cNvSpPr/>
          <p:nvPr/>
        </p:nvSpPr>
        <p:spPr>
          <a:xfrm>
            <a:off x="4614858" y="3929090"/>
            <a:ext cx="357190" cy="314302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1400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X</a:t>
            </a:r>
            <a:endParaRPr lang="id-ID" sz="1400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5686427" y="2528880"/>
            <a:ext cx="4429156" cy="39290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>
              <a:lnSpc>
                <a:spcPct val="150000"/>
              </a:lnSpc>
            </a:pP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>
              <a:lnSpc>
                <a:spcPct val="150000"/>
              </a:lnSpc>
            </a:pP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Tombol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kembali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ke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menu</a:t>
            </a: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Tombol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masuk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ke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petunjuk</a:t>
            </a: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Tombol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untuk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keluar</a:t>
            </a: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Tombol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kembali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ke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halaman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sebelumnya</a:t>
            </a: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Tombol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kembali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ke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halaman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selanjutnya</a:t>
            </a: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Tombol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untuk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masuk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ke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 KD/IPK,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Materi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Evaluasi</a:t>
            </a:r>
            <a:r>
              <a:rPr lang="en-US" sz="1400" dirty="0" smtClean="0">
                <a:solidFill>
                  <a:schemeClr val="tx1"/>
                </a:solidFill>
                <a:latin typeface="Comic Sans MS" pitchFamily="66" charset="0"/>
              </a:rPr>
              <a:t>, </a:t>
            </a:r>
            <a:r>
              <a:rPr lang="en-US" sz="1400" dirty="0" err="1" smtClean="0">
                <a:solidFill>
                  <a:schemeClr val="tx1"/>
                </a:solidFill>
                <a:latin typeface="Comic Sans MS" pitchFamily="66" charset="0"/>
              </a:rPr>
              <a:t>Profil</a:t>
            </a:r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ctr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just"/>
            <a:endParaRPr lang="en-US" sz="1400" dirty="0" smtClean="0">
              <a:solidFill>
                <a:schemeClr val="tx1"/>
              </a:solidFill>
              <a:latin typeface="Comic Sans MS" pitchFamily="66" charset="0"/>
            </a:endParaRPr>
          </a:p>
          <a:p>
            <a:pPr algn="just"/>
            <a:r>
              <a:rPr lang="en-US" sz="1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en-US" sz="1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54" name="Right Arrow 53"/>
          <p:cNvSpPr/>
          <p:nvPr/>
        </p:nvSpPr>
        <p:spPr>
          <a:xfrm>
            <a:off x="4686295" y="5143536"/>
            <a:ext cx="285752" cy="314302"/>
          </a:xfrm>
          <a:prstGeom prst="righ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6" name="Left Arrow 55"/>
          <p:cNvSpPr/>
          <p:nvPr/>
        </p:nvSpPr>
        <p:spPr>
          <a:xfrm>
            <a:off x="4614857" y="4572032"/>
            <a:ext cx="333378" cy="314302"/>
          </a:xfrm>
          <a:prstGeom prst="leftArrow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7" name="Pentagon 56">
            <a:hlinkClick r:id="rId5" action="ppaction://hlinksldjump"/>
          </p:cNvPr>
          <p:cNvSpPr/>
          <p:nvPr/>
        </p:nvSpPr>
        <p:spPr>
          <a:xfrm>
            <a:off x="4257667" y="5815028"/>
            <a:ext cx="1214446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400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58" name="Action Button: Home 57">
            <a:hlinkClick r:id="" action="ppaction://hlinkshowjump?jump=firstslide" highlightClick="1"/>
          </p:cNvPr>
          <p:cNvSpPr/>
          <p:nvPr/>
        </p:nvSpPr>
        <p:spPr>
          <a:xfrm>
            <a:off x="9472641" y="0"/>
            <a:ext cx="428628" cy="385740"/>
          </a:xfrm>
          <a:prstGeom prst="actionButtonHom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9" name="Action Button: Information 58">
            <a:hlinkClick r:id="rId8" action="ppaction://hlinksldjump" highlightClick="1"/>
          </p:cNvPr>
          <p:cNvSpPr/>
          <p:nvPr/>
        </p:nvSpPr>
        <p:spPr>
          <a:xfrm>
            <a:off x="9901269" y="0"/>
            <a:ext cx="428628" cy="385740"/>
          </a:xfrm>
          <a:prstGeom prst="actionButtonInformation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0" name="Rectangle 59">
            <a:hlinkClick r:id="" action="ppaction://hlinkshowjump?jump=endshow" highlightClick="1"/>
          </p:cNvPr>
          <p:cNvSpPr/>
          <p:nvPr/>
        </p:nvSpPr>
        <p:spPr>
          <a:xfrm>
            <a:off x="10321333" y="0"/>
            <a:ext cx="480018" cy="385740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X</a:t>
            </a:r>
            <a:endParaRPr lang="id-ID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13828 0.00176 L -0.72814 0.00176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7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1" grpId="0" animBg="1"/>
      <p:bldP spid="46" grpId="0" animBg="1"/>
      <p:bldP spid="34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1600186"/>
            <a:ext cx="10801350" cy="560071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id-ID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0801350" cy="1528748"/>
          </a:xfrm>
          <a:prstGeom prst="rect">
            <a:avLst/>
          </a:prstGeom>
          <a:solidFill>
            <a:srgbClr val="92D050"/>
          </a:solidFill>
          <a:ln cap="sq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7" name="Rounded Rectangle 6"/>
          <p:cNvSpPr/>
          <p:nvPr/>
        </p:nvSpPr>
        <p:spPr>
          <a:xfrm>
            <a:off x="0" y="0"/>
            <a:ext cx="971519" cy="957244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" name="Picture 8" descr="logo Tut Wuri Handayan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01" y="171426"/>
            <a:ext cx="571504" cy="714380"/>
          </a:xfrm>
          <a:prstGeom prst="rect">
            <a:avLst/>
          </a:prstGeom>
        </p:spPr>
      </p:pic>
      <p:sp>
        <p:nvSpPr>
          <p:cNvPr id="14" name="Flowchart: Terminator 13"/>
          <p:cNvSpPr/>
          <p:nvPr/>
        </p:nvSpPr>
        <p:spPr>
          <a:xfrm>
            <a:off x="971519" y="171426"/>
            <a:ext cx="6715172" cy="671492"/>
          </a:xfrm>
          <a:prstGeom prst="flowChartTerminator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700" spc="300" dirty="0" smtClean="0">
                <a:latin typeface="Rockwell Extra Bold" pitchFamily="18" charset="0"/>
              </a:rPr>
              <a:t>MEDIA PEMBELAJARAN MATEMATIKA </a:t>
            </a:r>
            <a:endParaRPr lang="id-ID" sz="1700" spc="300" dirty="0">
              <a:latin typeface="Rockwell Extra Bold" pitchFamily="18" charset="0"/>
            </a:endParaRPr>
          </a:p>
        </p:txBody>
      </p:sp>
      <p:grpSp>
        <p:nvGrpSpPr>
          <p:cNvPr id="2" name="Group 32"/>
          <p:cNvGrpSpPr/>
          <p:nvPr/>
        </p:nvGrpSpPr>
        <p:grpSpPr>
          <a:xfrm>
            <a:off x="0" y="600054"/>
            <a:ext cx="10801350" cy="430216"/>
            <a:chOff x="0" y="457178"/>
            <a:chExt cx="10801350" cy="573092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0" y="1028682"/>
              <a:ext cx="7615253" cy="1588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urved Connector 22"/>
            <p:cNvCxnSpPr/>
            <p:nvPr/>
          </p:nvCxnSpPr>
          <p:spPr>
            <a:xfrm flipV="1">
              <a:off x="7615253" y="457178"/>
              <a:ext cx="3186097" cy="571504"/>
            </a:xfrm>
            <a:prstGeom prst="curvedConnector3">
              <a:avLst>
                <a:gd name="adj1" fmla="val 10599"/>
              </a:avLst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Pentagon 46">
            <a:hlinkClick r:id="rId3" action="ppaction://hlinksldjump"/>
          </p:cNvPr>
          <p:cNvSpPr/>
          <p:nvPr/>
        </p:nvSpPr>
        <p:spPr>
          <a:xfrm>
            <a:off x="0" y="1100120"/>
            <a:ext cx="1471585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gency FB" pitchFamily="34" charset="0"/>
              </a:rPr>
              <a:t>KD/IPK</a:t>
            </a:r>
            <a:endParaRPr lang="id-ID" b="1" dirty="0">
              <a:latin typeface="Agency FB" pitchFamily="34" charset="0"/>
            </a:endParaRPr>
          </a:p>
        </p:txBody>
      </p:sp>
      <p:sp>
        <p:nvSpPr>
          <p:cNvPr id="51" name="Pentagon 50"/>
          <p:cNvSpPr/>
          <p:nvPr/>
        </p:nvSpPr>
        <p:spPr>
          <a:xfrm>
            <a:off x="4686295" y="1100120"/>
            <a:ext cx="1518058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Quiz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0" y="1600186"/>
            <a:ext cx="10801350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entagon 63"/>
          <p:cNvSpPr/>
          <p:nvPr/>
        </p:nvSpPr>
        <p:spPr>
          <a:xfrm>
            <a:off x="0" y="6886598"/>
            <a:ext cx="7758129" cy="314302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d-ID" sz="2200" b="1" dirty="0" smtClean="0">
                <a:latin typeface="Agency FB" pitchFamily="34" charset="0"/>
              </a:rPr>
              <a:t>MATEMATIKA WAJIB KELAS XI SMA SEMESTER GANJIL</a:t>
            </a:r>
            <a:endParaRPr lang="id-ID" sz="2200" b="1" dirty="0">
              <a:latin typeface="Agency FB" pitchFamily="34" charset="0"/>
            </a:endParaRPr>
          </a:p>
        </p:txBody>
      </p:sp>
      <p:sp>
        <p:nvSpPr>
          <p:cNvPr id="65" name="Chevron 64"/>
          <p:cNvSpPr/>
          <p:nvPr/>
        </p:nvSpPr>
        <p:spPr>
          <a:xfrm>
            <a:off x="7686691" y="6886598"/>
            <a:ext cx="3357586" cy="314302"/>
          </a:xfrm>
          <a:prstGeom prst="chevron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200" b="1" dirty="0" smtClean="0">
                <a:solidFill>
                  <a:schemeClr val="bg1"/>
                </a:solidFill>
                <a:latin typeface="Agency FB" pitchFamily="34" charset="0"/>
              </a:rPr>
              <a:t>PUSPA SARI NASUTION</a:t>
            </a:r>
            <a:endParaRPr lang="id-ID" sz="2200" b="1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31" name="Pentagon 30">
            <a:hlinkClick r:id="rId4" action="ppaction://hlinksldjump"/>
          </p:cNvPr>
          <p:cNvSpPr/>
          <p:nvPr/>
        </p:nvSpPr>
        <p:spPr>
          <a:xfrm>
            <a:off x="4686295" y="1100120"/>
            <a:ext cx="1518058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Quiz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45" name="Pentagon 44"/>
          <p:cNvSpPr/>
          <p:nvPr/>
        </p:nvSpPr>
        <p:spPr>
          <a:xfrm>
            <a:off x="3114659" y="1100120"/>
            <a:ext cx="1518058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Materi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46" name="Pentagon 45">
            <a:hlinkClick r:id="rId3" action="ppaction://hlinksldjump"/>
          </p:cNvPr>
          <p:cNvSpPr/>
          <p:nvPr/>
        </p:nvSpPr>
        <p:spPr>
          <a:xfrm>
            <a:off x="3114659" y="1100120"/>
            <a:ext cx="1518058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Materi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41" name="Pentagon 40"/>
          <p:cNvSpPr/>
          <p:nvPr/>
        </p:nvSpPr>
        <p:spPr>
          <a:xfrm>
            <a:off x="6257931" y="1100120"/>
            <a:ext cx="1428760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  <a:cs typeface="Andalus" pitchFamily="18" charset="-78"/>
              </a:rPr>
              <a:t>Profil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34" name="Pentagon 33">
            <a:hlinkClick r:id="rId5" action="ppaction://hlinksldjump"/>
          </p:cNvPr>
          <p:cNvSpPr/>
          <p:nvPr/>
        </p:nvSpPr>
        <p:spPr>
          <a:xfrm>
            <a:off x="6257931" y="1100120"/>
            <a:ext cx="1428760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  <a:cs typeface="Andalus" pitchFamily="18" charset="-78"/>
              </a:rPr>
              <a:t>Profil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38" name="Pentagon 37">
            <a:hlinkClick r:id="rId3" action="ppaction://hlinksldjump"/>
          </p:cNvPr>
          <p:cNvSpPr/>
          <p:nvPr/>
        </p:nvSpPr>
        <p:spPr>
          <a:xfrm>
            <a:off x="1571636" y="1100120"/>
            <a:ext cx="1471585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</a:rPr>
              <a:t>Tujuan</a:t>
            </a:r>
            <a:endParaRPr lang="id-ID" b="1" dirty="0">
              <a:latin typeface="Agency FB" pitchFamily="34" charset="0"/>
            </a:endParaRPr>
          </a:p>
        </p:txBody>
      </p:sp>
      <p:sp>
        <p:nvSpPr>
          <p:cNvPr id="35" name="Pentagon 34">
            <a:hlinkClick r:id="rId6" action="ppaction://hlinksldjump"/>
          </p:cNvPr>
          <p:cNvSpPr/>
          <p:nvPr/>
        </p:nvSpPr>
        <p:spPr>
          <a:xfrm>
            <a:off x="1571636" y="1100120"/>
            <a:ext cx="1471585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</a:rPr>
              <a:t>Tujuan</a:t>
            </a:r>
            <a:endParaRPr lang="id-ID" b="1" dirty="0">
              <a:latin typeface="Agency FB" pitchFamily="34" charset="0"/>
            </a:endParaRPr>
          </a:p>
        </p:txBody>
      </p:sp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185701" y="1758107"/>
          <a:ext cx="10429947" cy="498561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41815"/>
                <a:gridCol w="541815"/>
                <a:gridCol w="2496619"/>
                <a:gridCol w="6849698"/>
              </a:tblGrid>
              <a:tr h="5432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 smtClean="0">
                          <a:latin typeface="Comic Sans MS" pitchFamily="66" charset="0"/>
                        </a:rPr>
                        <a:t>No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 err="1" smtClean="0">
                          <a:latin typeface="Comic Sans MS" pitchFamily="66" charset="0"/>
                        </a:rPr>
                        <a:t>Kompetensi</a:t>
                      </a:r>
                      <a:r>
                        <a:rPr lang="en-US" sz="160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itchFamily="66" charset="0"/>
                        </a:rPr>
                        <a:t>Dasar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600" dirty="0" err="1" smtClean="0">
                          <a:latin typeface="Comic Sans MS" pitchFamily="66" charset="0"/>
                        </a:rPr>
                        <a:t>Indikator</a:t>
                      </a:r>
                      <a:r>
                        <a:rPr lang="en-US" sz="1600" dirty="0" smtClean="0">
                          <a:latin typeface="Comic Sans MS" pitchFamily="66" charset="0"/>
                        </a:rPr>
                        <a:t> </a:t>
                      </a:r>
                      <a:r>
                        <a:rPr lang="en-US" sz="1600" dirty="0" err="1" smtClean="0">
                          <a:latin typeface="Comic Sans MS" pitchFamily="66" charset="0"/>
                        </a:rPr>
                        <a:t>Pencapaian</a:t>
                      </a:r>
                      <a:endParaRPr lang="en-US" sz="1600" dirty="0">
                        <a:latin typeface="Comic Sans MS" pitchFamily="66" charset="0"/>
                      </a:endParaRPr>
                    </a:p>
                  </a:txBody>
                  <a:tcPr anchor="ctr"/>
                </a:tc>
              </a:tr>
              <a:tr h="35382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 smtClean="0">
                          <a:latin typeface="Comic Sans MS" pitchFamily="66" charset="0"/>
                        </a:rPr>
                        <a:t>1.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 smtClean="0">
                          <a:latin typeface="Comic Sans MS" pitchFamily="66" charset="0"/>
                        </a:rPr>
                        <a:t>3.2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</a:pPr>
                      <a:r>
                        <a:rPr lang="id-ID" sz="1400" dirty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Menjelaskan </a:t>
                      </a:r>
                      <a:r>
                        <a:rPr lang="id-ID" sz="14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program linear dua variabel dan metode penyelesaiannya dengan menggunakan masalah kontekstual</a:t>
                      </a:r>
                      <a:endParaRPr lang="en-US" sz="14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d-ID" sz="140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Menemukan konsep unsur-unsur yang terdapat pada sistem persamaan linear dua variabel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74354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464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Menentukan himpunan penyelesaian sistem persamaan linear dua variabel (substitusi, eliminasi, metode grafik)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28471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d-ID" sz="140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Menemukan konsep unsur-unsur yang terdapat dalam pertidaksamaan linear dua variabel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4503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464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d-ID" sz="140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Menentukan himpunan penyelesaian sistem pertidaksamaan linear dua variabel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45032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dirty="0" smtClean="0">
                          <a:latin typeface="Comic Sans MS" pitchFamily="66" charset="0"/>
                        </a:rPr>
                        <a:t>2.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400" smtClean="0">
                          <a:latin typeface="Comic Sans MS" pitchFamily="66" charset="0"/>
                        </a:rPr>
                        <a:t>4.2</a:t>
                      </a:r>
                      <a:endParaRPr lang="en-US" sz="1400" dirty="0">
                        <a:latin typeface="Comic Sans MS" pitchFamily="66" charset="0"/>
                      </a:endParaRPr>
                    </a:p>
                  </a:txBody>
                  <a:tcPr/>
                </a:tc>
                <a:tc rowSpan="6">
                  <a:txBody>
                    <a:bodyPr/>
                    <a:lstStyle/>
                    <a:p>
                      <a:pPr marL="0" indent="0" algn="just">
                        <a:lnSpc>
                          <a:spcPct val="100000"/>
                        </a:lnSpc>
                        <a:tabLst/>
                      </a:pPr>
                      <a:r>
                        <a:rPr lang="en-US" sz="140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Me</a:t>
                      </a:r>
                      <a:r>
                        <a:rPr lang="id-ID" sz="140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nyelesaikan </a:t>
                      </a:r>
                      <a:r>
                        <a:rPr lang="id-ID" sz="1400" dirty="0" smtClean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masalah kontekstual yang berkaitan dengan program linear dua variabel.</a:t>
                      </a:r>
                      <a:endParaRPr lang="en-US" sz="14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id-ID" sz="14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Terampil menyelesaikan sistem persamaan linier dan pertidaksamaan linier dua variabel</a:t>
                      </a:r>
                      <a:endParaRPr lang="en-US" sz="14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id-ID" sz="14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Membuat model matematika dalam menafsirkan sistem persamaan linear dua  variabel  dan pertidaksamaan linier</a:t>
                      </a:r>
                      <a:endParaRPr lang="en-US" sz="14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602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id-ID" sz="14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Membuat model matematika dalam menafsirkan masalah program linier</a:t>
                      </a:r>
                      <a:endParaRPr lang="en-US" sz="14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14039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450215" algn="l"/>
                        </a:tabLst>
                      </a:pPr>
                      <a:r>
                        <a:rPr lang="id-ID" sz="1400" dirty="0">
                          <a:latin typeface="Comic Sans MS" pitchFamily="66" charset="0"/>
                          <a:ea typeface="Times New Roman"/>
                          <a:cs typeface="Times New Roman"/>
                        </a:rPr>
                        <a:t>Terampil merancang /membuat model matematika dalam permasalahan sistem persamaan linier dan pertidaksamaan linier dua variabel</a:t>
                      </a:r>
                      <a:endParaRPr lang="en-US" sz="1400" dirty="0">
                        <a:latin typeface="Comic Sans MS" pitchFamily="66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76026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d-ID" sz="140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Terampil merancang/membuat model matematika dalam menafsirkan masalah program linier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  <a:tr h="55993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4640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450215" algn="l"/>
                        </a:tabLst>
                        <a:defRPr/>
                      </a:pPr>
                      <a:r>
                        <a:rPr lang="id-ID" sz="1400" kern="1200" dirty="0" smtClean="0">
                          <a:solidFill>
                            <a:schemeClr val="dk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Menganalisis validitas argumentasi yang digunakan dalam matematika terkait dengan pemecahan masalah program linier</a:t>
                      </a:r>
                      <a:endParaRPr lang="en-US" sz="1400" kern="1200" dirty="0" smtClean="0">
                        <a:solidFill>
                          <a:schemeClr val="dk1"/>
                        </a:solidFill>
                        <a:latin typeface="Comic Sans MS" pitchFamily="66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7" name="Action Button: Home 26">
            <a:hlinkClick r:id="" action="ppaction://hlinkshowjump?jump=firstslide" highlightClick="1"/>
          </p:cNvPr>
          <p:cNvSpPr/>
          <p:nvPr/>
        </p:nvSpPr>
        <p:spPr>
          <a:xfrm>
            <a:off x="9472641" y="0"/>
            <a:ext cx="428628" cy="385740"/>
          </a:xfrm>
          <a:prstGeom prst="actionButtonHom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2" name="Action Button: Information 31">
            <a:hlinkClick r:id="rId7" action="ppaction://hlinksldjump" highlightClick="1"/>
          </p:cNvPr>
          <p:cNvSpPr/>
          <p:nvPr/>
        </p:nvSpPr>
        <p:spPr>
          <a:xfrm>
            <a:off x="9901269" y="0"/>
            <a:ext cx="428628" cy="385740"/>
          </a:xfrm>
          <a:prstGeom prst="actionButtonInformation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" name="Rectangle 32">
            <a:hlinkClick r:id="" action="ppaction://hlinkshowjump?jump=endshow" highlightClick="1"/>
          </p:cNvPr>
          <p:cNvSpPr/>
          <p:nvPr/>
        </p:nvSpPr>
        <p:spPr>
          <a:xfrm>
            <a:off x="10321333" y="0"/>
            <a:ext cx="480018" cy="385740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X</a:t>
            </a:r>
            <a:endParaRPr lang="id-ID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0.13828 0.00176 L -0.72814 0.00176 " pathEditMode="relative" rAng="0" ptsTypes="AA">
                                      <p:cBhvr>
                                        <p:cTn id="9" dur="5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0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4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5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6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46" grpId="0" animBg="1"/>
      <p:bldP spid="34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1600186"/>
            <a:ext cx="10801350" cy="560071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id-ID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0801350" cy="1528748"/>
          </a:xfrm>
          <a:prstGeom prst="rect">
            <a:avLst/>
          </a:prstGeom>
          <a:solidFill>
            <a:srgbClr val="92D050"/>
          </a:solidFill>
          <a:ln cap="sq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7" name="Rounded Rectangle 6"/>
          <p:cNvSpPr/>
          <p:nvPr/>
        </p:nvSpPr>
        <p:spPr>
          <a:xfrm>
            <a:off x="0" y="0"/>
            <a:ext cx="971519" cy="957244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" name="Picture 8" descr="logo Tut Wuri Handayan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01" y="171426"/>
            <a:ext cx="571504" cy="714380"/>
          </a:xfrm>
          <a:prstGeom prst="rect">
            <a:avLst/>
          </a:prstGeom>
        </p:spPr>
      </p:pic>
      <p:sp>
        <p:nvSpPr>
          <p:cNvPr id="14" name="Flowchart: Terminator 13"/>
          <p:cNvSpPr/>
          <p:nvPr/>
        </p:nvSpPr>
        <p:spPr>
          <a:xfrm>
            <a:off x="971519" y="171426"/>
            <a:ext cx="6715172" cy="671492"/>
          </a:xfrm>
          <a:prstGeom prst="flowChartTerminator">
            <a:avLst/>
          </a:prstGeom>
          <a:solidFill>
            <a:srgbClr val="92D050"/>
          </a:solidFill>
          <a:ln>
            <a:solidFill>
              <a:srgbClr val="92D05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700" spc="300" dirty="0" smtClean="0">
                <a:latin typeface="Rockwell Extra Bold" pitchFamily="18" charset="0"/>
              </a:rPr>
              <a:t>MEDIA PEMBELAJARAN MATEMATIKA </a:t>
            </a:r>
            <a:endParaRPr lang="id-ID" sz="1700" spc="300" dirty="0">
              <a:latin typeface="Rockwell Extra Bold" pitchFamily="18" charset="0"/>
            </a:endParaRPr>
          </a:p>
        </p:txBody>
      </p:sp>
      <p:grpSp>
        <p:nvGrpSpPr>
          <p:cNvPr id="2" name="Group 32"/>
          <p:cNvGrpSpPr/>
          <p:nvPr/>
        </p:nvGrpSpPr>
        <p:grpSpPr>
          <a:xfrm>
            <a:off x="0" y="600054"/>
            <a:ext cx="10801350" cy="430216"/>
            <a:chOff x="0" y="457178"/>
            <a:chExt cx="10801350" cy="573092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0" y="1028682"/>
              <a:ext cx="7615253" cy="1588"/>
            </a:xfrm>
            <a:prstGeom prst="line">
              <a:avLst/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urved Connector 22"/>
            <p:cNvCxnSpPr/>
            <p:nvPr/>
          </p:nvCxnSpPr>
          <p:spPr>
            <a:xfrm flipV="1">
              <a:off x="7615253" y="457178"/>
              <a:ext cx="3186097" cy="571504"/>
            </a:xfrm>
            <a:prstGeom prst="curvedConnector3">
              <a:avLst>
                <a:gd name="adj1" fmla="val 10599"/>
              </a:avLst>
            </a:prstGeom>
            <a:ln w="571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Pentagon 46">
            <a:hlinkClick r:id="rId3" action="ppaction://hlinksldjump"/>
          </p:cNvPr>
          <p:cNvSpPr/>
          <p:nvPr/>
        </p:nvSpPr>
        <p:spPr>
          <a:xfrm>
            <a:off x="0" y="1100120"/>
            <a:ext cx="1471585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gency FB" pitchFamily="34" charset="0"/>
              </a:rPr>
              <a:t>KD/IPK</a:t>
            </a:r>
            <a:endParaRPr lang="id-ID" b="1" dirty="0">
              <a:latin typeface="Agency FB" pitchFamily="34" charset="0"/>
            </a:endParaRPr>
          </a:p>
        </p:txBody>
      </p:sp>
      <p:sp>
        <p:nvSpPr>
          <p:cNvPr id="51" name="Pentagon 50"/>
          <p:cNvSpPr/>
          <p:nvPr/>
        </p:nvSpPr>
        <p:spPr>
          <a:xfrm>
            <a:off x="4686295" y="1100120"/>
            <a:ext cx="1518058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Quiz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cxnSp>
        <p:nvCxnSpPr>
          <p:cNvPr id="55" name="Straight Connector 54"/>
          <p:cNvCxnSpPr/>
          <p:nvPr/>
        </p:nvCxnSpPr>
        <p:spPr>
          <a:xfrm>
            <a:off x="0" y="1600186"/>
            <a:ext cx="10801350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Pentagon 63"/>
          <p:cNvSpPr/>
          <p:nvPr/>
        </p:nvSpPr>
        <p:spPr>
          <a:xfrm>
            <a:off x="0" y="6886598"/>
            <a:ext cx="7758129" cy="314302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d-ID" sz="2200" b="1" dirty="0" smtClean="0">
                <a:latin typeface="Agency FB" pitchFamily="34" charset="0"/>
              </a:rPr>
              <a:t>MATEMATIKA WAJIB KELAS XI SMA SEMESTER GANJIL</a:t>
            </a:r>
            <a:endParaRPr lang="id-ID" sz="2200" b="1" dirty="0">
              <a:latin typeface="Agency FB" pitchFamily="34" charset="0"/>
            </a:endParaRPr>
          </a:p>
        </p:txBody>
      </p:sp>
      <p:sp>
        <p:nvSpPr>
          <p:cNvPr id="65" name="Chevron 64"/>
          <p:cNvSpPr/>
          <p:nvPr/>
        </p:nvSpPr>
        <p:spPr>
          <a:xfrm>
            <a:off x="7686691" y="6886598"/>
            <a:ext cx="3357586" cy="314302"/>
          </a:xfrm>
          <a:prstGeom prst="chevron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200" b="1" dirty="0" smtClean="0">
                <a:solidFill>
                  <a:schemeClr val="bg1"/>
                </a:solidFill>
                <a:latin typeface="Agency FB" pitchFamily="34" charset="0"/>
              </a:rPr>
              <a:t>PUSPA SARI NASUTION</a:t>
            </a:r>
            <a:endParaRPr lang="id-ID" sz="2200" b="1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39" name="Pentagon 38">
            <a:hlinkClick r:id="rId4" action="ppaction://hlinksldjump"/>
          </p:cNvPr>
          <p:cNvSpPr/>
          <p:nvPr/>
        </p:nvSpPr>
        <p:spPr>
          <a:xfrm>
            <a:off x="0" y="1100120"/>
            <a:ext cx="1471585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gency FB" pitchFamily="34" charset="0"/>
              </a:rPr>
              <a:t>KD/IPK</a:t>
            </a:r>
            <a:endParaRPr lang="id-ID" b="1" dirty="0">
              <a:latin typeface="Agency FB" pitchFamily="34" charset="0"/>
            </a:endParaRPr>
          </a:p>
        </p:txBody>
      </p:sp>
      <p:sp>
        <p:nvSpPr>
          <p:cNvPr id="31" name="Pentagon 30">
            <a:hlinkClick r:id="rId5" action="ppaction://hlinksldjump"/>
          </p:cNvPr>
          <p:cNvSpPr/>
          <p:nvPr/>
        </p:nvSpPr>
        <p:spPr>
          <a:xfrm>
            <a:off x="4686295" y="1100120"/>
            <a:ext cx="1518058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Quiz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45" name="Pentagon 44"/>
          <p:cNvSpPr/>
          <p:nvPr/>
        </p:nvSpPr>
        <p:spPr>
          <a:xfrm>
            <a:off x="3114659" y="1100120"/>
            <a:ext cx="1518058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Materi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46" name="Pentagon 45">
            <a:hlinkClick r:id="rId3" action="ppaction://hlinksldjump"/>
          </p:cNvPr>
          <p:cNvSpPr/>
          <p:nvPr/>
        </p:nvSpPr>
        <p:spPr>
          <a:xfrm>
            <a:off x="3114659" y="1100120"/>
            <a:ext cx="1518058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 smtClean="0">
                <a:latin typeface="Agency FB" pitchFamily="34" charset="0"/>
                <a:cs typeface="Andalus" pitchFamily="18" charset="-78"/>
              </a:rPr>
              <a:t>Materi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41" name="Pentagon 40"/>
          <p:cNvSpPr/>
          <p:nvPr/>
        </p:nvSpPr>
        <p:spPr>
          <a:xfrm>
            <a:off x="6257931" y="1100120"/>
            <a:ext cx="1428760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  <a:cs typeface="Andalus" pitchFamily="18" charset="-78"/>
              </a:rPr>
              <a:t>Profil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34" name="Pentagon 33">
            <a:hlinkClick r:id="rId6" action="ppaction://hlinksldjump"/>
          </p:cNvPr>
          <p:cNvSpPr/>
          <p:nvPr/>
        </p:nvSpPr>
        <p:spPr>
          <a:xfrm>
            <a:off x="6257931" y="1100120"/>
            <a:ext cx="1428760" cy="428628"/>
          </a:xfrm>
          <a:prstGeom prst="homePlate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rgbClr val="FFC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  <a:cs typeface="Andalus" pitchFamily="18" charset="-78"/>
              </a:rPr>
              <a:t>Profil</a:t>
            </a:r>
            <a:endParaRPr lang="id-ID" b="1" dirty="0">
              <a:latin typeface="Agency FB" pitchFamily="34" charset="0"/>
              <a:cs typeface="Andalus" pitchFamily="18" charset="-78"/>
            </a:endParaRPr>
          </a:p>
        </p:txBody>
      </p:sp>
      <p:sp>
        <p:nvSpPr>
          <p:cNvPr id="38" name="Pentagon 37">
            <a:hlinkClick r:id="rId3" action="ppaction://hlinksldjump"/>
          </p:cNvPr>
          <p:cNvSpPr/>
          <p:nvPr/>
        </p:nvSpPr>
        <p:spPr>
          <a:xfrm>
            <a:off x="1571636" y="1100120"/>
            <a:ext cx="1471585" cy="428628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latin typeface="Agency FB" pitchFamily="34" charset="0"/>
              </a:rPr>
              <a:t>Tujuan</a:t>
            </a:r>
            <a:endParaRPr lang="id-ID" b="1" dirty="0">
              <a:latin typeface="Agency FB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614461" y="1671624"/>
            <a:ext cx="8858312" cy="5143536"/>
          </a:xfrm>
          <a:prstGeom prst="rect">
            <a:avLst/>
          </a:prstGeom>
          <a:solidFill>
            <a:schemeClr val="bg1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44500" lvl="0" indent="-444500" algn="just">
              <a:lnSpc>
                <a:spcPct val="150000"/>
              </a:lnSpc>
            </a:pPr>
            <a:endParaRPr lang="id-ID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0" lvl="0" indent="-444500" algn="just">
              <a:lnSpc>
                <a:spcPct val="200000"/>
              </a:lnSpc>
              <a:buFont typeface="Wingdings" pitchFamily="2" charset="2"/>
              <a:buChar char="q"/>
            </a:pPr>
            <a:r>
              <a:rPr lang="id-ID" sz="2400" b="1" i="1" dirty="0" smtClean="0">
                <a:solidFill>
                  <a:schemeClr val="tx1"/>
                </a:solidFill>
                <a:latin typeface="Agency FB" pitchFamily="34" charset="0"/>
                <a:cs typeface="Times New Roman" pitchFamily="18" charset="0"/>
              </a:rPr>
              <a:t>Tujuan Pembelajaran</a:t>
            </a:r>
          </a:p>
          <a:p>
            <a:pPr marL="809625" lvl="0" indent="-365125" algn="just">
              <a:lnSpc>
                <a:spcPct val="150000"/>
              </a:lnSpc>
              <a:buFont typeface="+mj-lt"/>
              <a:buAutoNum type="arabicPeriod"/>
            </a:pPr>
            <a:r>
              <a:rPr lang="id-ID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Peserta didik dapat mengenal arti sistem pertidaksamaan linier dua variabel</a:t>
            </a:r>
          </a:p>
          <a:p>
            <a:pPr marL="809625" indent="-365125" algn="just">
              <a:lnSpc>
                <a:spcPct val="150000"/>
              </a:lnSpc>
              <a:buFont typeface="+mj-lt"/>
              <a:buAutoNum type="arabicPeriod"/>
            </a:pPr>
            <a:r>
              <a:rPr lang="id-ID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Peserta didik dapat menentukan penyelesaian sistem pertidaksamaan linier dua variabel</a:t>
            </a:r>
          </a:p>
          <a:p>
            <a:pPr marL="809625" indent="-365125" algn="just">
              <a:lnSpc>
                <a:spcPct val="150000"/>
              </a:lnSpc>
              <a:buFont typeface="+mj-lt"/>
              <a:buAutoNum type="arabicPeriod"/>
            </a:pPr>
            <a:r>
              <a:rPr lang="id-ID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Peserta didik dapat menentuka fungsi objektif serta fungsi kendala yang harus dipenuhi dalam masalah program linier</a:t>
            </a:r>
          </a:p>
          <a:p>
            <a:pPr marL="809625" indent="-365125" algn="just">
              <a:lnSpc>
                <a:spcPct val="150000"/>
              </a:lnSpc>
              <a:buFont typeface="+mj-lt"/>
              <a:buAutoNum type="arabicPeriod"/>
            </a:pPr>
            <a:r>
              <a:rPr lang="id-ID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Peserta didik dapat membuat model matematika dari masalah program linier</a:t>
            </a:r>
          </a:p>
          <a:p>
            <a:pPr marL="809625" indent="-365125" algn="just">
              <a:lnSpc>
                <a:spcPct val="150000"/>
              </a:lnSpc>
              <a:buFont typeface="+mj-lt"/>
              <a:buAutoNum type="arabicPeriod"/>
            </a:pPr>
            <a:r>
              <a:rPr lang="id-ID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Peserta didik dapat menentukan nilai optimum dari fungsi objektif sebagai penyelesaian dari program linier</a:t>
            </a:r>
          </a:p>
          <a:p>
            <a:pPr marL="809625" indent="-365125" algn="just">
              <a:lnSpc>
                <a:spcPct val="150000"/>
              </a:lnSpc>
              <a:buFont typeface="+mj-lt"/>
              <a:buAutoNum type="arabicPeriod"/>
            </a:pPr>
            <a:r>
              <a:rPr lang="id-ID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Peserta didik dapat dapat menafsirkan nilai optimum yang diperoleh sebagai penyelesaian program linier</a:t>
            </a:r>
          </a:p>
          <a:p>
            <a:pPr marL="898525" lvl="0" indent="-898525" algn="just">
              <a:lnSpc>
                <a:spcPct val="150000"/>
              </a:lnSpc>
            </a:pPr>
            <a:endParaRPr lang="id-ID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98525" lvl="0" indent="-898525" algn="just">
              <a:lnSpc>
                <a:spcPct val="150000"/>
              </a:lnSpc>
            </a:pPr>
            <a:r>
              <a:rPr lang="id-ID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6" name="Picture 25" descr="gambar-guru-sedang-mengajar-animasi-wallpaper-gambar-animasi-bergerak-guru-sedang-mengajar-gambar-viral-hd-png-preview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413" r="23401"/>
          <a:stretch>
            <a:fillRect/>
          </a:stretch>
        </p:blipFill>
        <p:spPr>
          <a:xfrm>
            <a:off x="114263" y="2100252"/>
            <a:ext cx="1500198" cy="4743458"/>
          </a:xfrm>
          <a:prstGeom prst="rect">
            <a:avLst/>
          </a:prstGeom>
        </p:spPr>
      </p:pic>
      <p:sp>
        <p:nvSpPr>
          <p:cNvPr id="27" name="Action Button: Home 26">
            <a:hlinkClick r:id="" action="ppaction://hlinkshowjump?jump=firstslide" highlightClick="1"/>
          </p:cNvPr>
          <p:cNvSpPr/>
          <p:nvPr/>
        </p:nvSpPr>
        <p:spPr>
          <a:xfrm>
            <a:off x="9472641" y="0"/>
            <a:ext cx="428628" cy="385740"/>
          </a:xfrm>
          <a:prstGeom prst="actionButtonHom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3" name="Action Button: Information 32">
            <a:hlinkClick r:id="rId8" action="ppaction://hlinksldjump" highlightClick="1"/>
          </p:cNvPr>
          <p:cNvSpPr/>
          <p:nvPr/>
        </p:nvSpPr>
        <p:spPr>
          <a:xfrm>
            <a:off x="9901269" y="0"/>
            <a:ext cx="428628" cy="385740"/>
          </a:xfrm>
          <a:prstGeom prst="actionButtonInformation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35" name="Rectangle 34">
            <a:hlinkClick r:id="" action="ppaction://hlinkshowjump?jump=endshow" highlightClick="1"/>
          </p:cNvPr>
          <p:cNvSpPr/>
          <p:nvPr/>
        </p:nvSpPr>
        <p:spPr>
          <a:xfrm>
            <a:off x="10321333" y="0"/>
            <a:ext cx="480018" cy="385740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X</a:t>
            </a:r>
            <a:endParaRPr lang="id-ID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3828 0.00176 L -0.72814 0.00176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0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17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8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200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3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8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3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1" grpId="0" animBg="1"/>
      <p:bldP spid="46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0"/>
            <a:ext cx="10801350" cy="742930"/>
          </a:xfrm>
          <a:prstGeom prst="rect">
            <a:avLst/>
          </a:prstGeom>
          <a:solidFill>
            <a:srgbClr val="92D050"/>
          </a:solidFill>
          <a:ln cap="sq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pc="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Program Linear</a:t>
            </a:r>
            <a:endParaRPr lang="id-ID" sz="2800" spc="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0" y="742930"/>
            <a:ext cx="10801350" cy="631509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id-ID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828774" y="885806"/>
            <a:ext cx="8786875" cy="5929354"/>
          </a:xfrm>
          <a:prstGeom prst="rect">
            <a:avLst/>
          </a:prstGeom>
          <a:solidFill>
            <a:schemeClr val="bg1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98525" lvl="0" indent="-898525" algn="ctr">
              <a:lnSpc>
                <a:spcPct val="200000"/>
              </a:lnSpc>
            </a:pPr>
            <a:endParaRPr lang="en-US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98525" lvl="0" indent="-898525" algn="ctr">
              <a:lnSpc>
                <a:spcPct val="200000"/>
              </a:lnSpc>
            </a:pPr>
            <a:r>
              <a:rPr lang="en-US" sz="2400" dirty="0" err="1" smtClean="0">
                <a:solidFill>
                  <a:srgbClr val="00B050"/>
                </a:solidFill>
                <a:latin typeface="Showcard Gothic" pitchFamily="82" charset="0"/>
                <a:cs typeface="Times New Roman" pitchFamily="18" charset="0"/>
              </a:rPr>
              <a:t>Menentukan</a:t>
            </a:r>
            <a:r>
              <a:rPr lang="en-US" sz="2400" dirty="0" smtClean="0">
                <a:solidFill>
                  <a:srgbClr val="00B050"/>
                </a:solidFill>
                <a:latin typeface="Showcard Gothic" pitchFamily="82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Showcard Gothic" pitchFamily="82" charset="0"/>
                <a:cs typeface="Times New Roman" pitchFamily="18" charset="0"/>
              </a:rPr>
              <a:t>Nilai</a:t>
            </a:r>
            <a:r>
              <a:rPr lang="en-US" sz="2400" dirty="0" smtClean="0">
                <a:solidFill>
                  <a:srgbClr val="00B050"/>
                </a:solidFill>
                <a:latin typeface="Showcard Gothic" pitchFamily="82" charset="0"/>
                <a:cs typeface="Times New Roman" pitchFamily="18" charset="0"/>
              </a:rPr>
              <a:t> Optimum </a:t>
            </a:r>
            <a:r>
              <a:rPr lang="en-US" sz="2400" dirty="0" err="1" smtClean="0">
                <a:solidFill>
                  <a:srgbClr val="00B050"/>
                </a:solidFill>
                <a:latin typeface="Showcard Gothic" pitchFamily="82" charset="0"/>
                <a:cs typeface="Times New Roman" pitchFamily="18" charset="0"/>
              </a:rPr>
              <a:t>Suatu</a:t>
            </a:r>
            <a:r>
              <a:rPr lang="en-US" sz="2400" dirty="0" smtClean="0">
                <a:solidFill>
                  <a:srgbClr val="00B050"/>
                </a:solidFill>
                <a:latin typeface="Showcard Gothic" pitchFamily="82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Showcard Gothic" pitchFamily="82" charset="0"/>
                <a:cs typeface="Times New Roman" pitchFamily="18" charset="0"/>
              </a:rPr>
              <a:t>Fungsi</a:t>
            </a:r>
            <a:r>
              <a:rPr lang="en-US" sz="2400" dirty="0" smtClean="0">
                <a:solidFill>
                  <a:srgbClr val="00B050"/>
                </a:solidFill>
                <a:latin typeface="Showcard Gothic" pitchFamily="82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B050"/>
                </a:solidFill>
                <a:latin typeface="Showcard Gothic" pitchFamily="82" charset="0"/>
                <a:cs typeface="Times New Roman" pitchFamily="18" charset="0"/>
              </a:rPr>
              <a:t>Objektif</a:t>
            </a:r>
            <a:endParaRPr lang="id-ID" sz="2400" dirty="0" smtClean="0">
              <a:solidFill>
                <a:srgbClr val="00B050"/>
              </a:solidFill>
              <a:latin typeface="Showcard Gothic" pitchFamily="82" charset="0"/>
              <a:cs typeface="Times New Roman" pitchFamily="18" charset="0"/>
            </a:endParaRPr>
          </a:p>
          <a:p>
            <a:pPr marL="357188" lvl="0" indent="-357188" algn="just">
              <a:lnSpc>
                <a:spcPct val="200000"/>
              </a:lnSpc>
              <a:buFont typeface="Wingdings" pitchFamily="2" charset="2"/>
              <a:buChar char="q"/>
            </a:pPr>
            <a:r>
              <a:rPr lang="en-US" sz="20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Langkah-langkahnya</a:t>
            </a:r>
            <a:r>
              <a: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endParaRPr lang="id-ID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14388" lvl="0" indent="-457200" algn="just">
              <a:buFont typeface="+mj-lt"/>
              <a:buAutoNum type="arabicPeriod"/>
            </a:pP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Tentukan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daerah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himpunan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penyelesaian</a:t>
            </a:r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>
              <a:buFont typeface="+mj-lt"/>
              <a:buAutoNum type="arabicPeriod"/>
            </a:pP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Tentukan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koordinat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–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koordinat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titik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pojok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DHP</a:t>
            </a:r>
          </a:p>
          <a:p>
            <a:pPr marL="814388" lvl="0" indent="-457200" algn="just">
              <a:buFont typeface="+mj-lt"/>
              <a:buAutoNum type="arabicPeriod"/>
            </a:pP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Substitusikan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koordinat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titik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pojok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ke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fungsi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objektif</a:t>
            </a:r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Ambil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nilai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terbesar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jika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yang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ditanya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nilai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maksimum</a:t>
            </a:r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Ambil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nilai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terkecil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jika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yang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ditanya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nilai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minimum</a:t>
            </a: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36195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sp>
        <p:nvSpPr>
          <p:cNvPr id="57" name="Pentagon 56"/>
          <p:cNvSpPr/>
          <p:nvPr/>
        </p:nvSpPr>
        <p:spPr>
          <a:xfrm>
            <a:off x="0" y="6886598"/>
            <a:ext cx="7758129" cy="314302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d-ID" sz="2200" b="1" dirty="0" smtClean="0">
                <a:latin typeface="Agency FB" pitchFamily="34" charset="0"/>
              </a:rPr>
              <a:t>MATEMATIKA WAJIB KELAS XI SMA SEMESTER GANJIL</a:t>
            </a:r>
            <a:endParaRPr lang="id-ID" sz="2200" b="1" dirty="0">
              <a:latin typeface="Agency FB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0" y="0"/>
            <a:ext cx="828643" cy="74293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7" name="Picture 46" descr="logo Tut Wuri Handayan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01" y="99988"/>
            <a:ext cx="428628" cy="571504"/>
          </a:xfrm>
          <a:prstGeom prst="rect">
            <a:avLst/>
          </a:prstGeom>
        </p:spPr>
      </p:pic>
      <p:cxnSp>
        <p:nvCxnSpPr>
          <p:cNvPr id="63" name="Straight Connector 62"/>
          <p:cNvCxnSpPr/>
          <p:nvPr/>
        </p:nvCxnSpPr>
        <p:spPr>
          <a:xfrm>
            <a:off x="328577" y="1385872"/>
            <a:ext cx="1143008" cy="1588"/>
          </a:xfrm>
          <a:prstGeom prst="line">
            <a:avLst/>
          </a:prstGeom>
          <a:ln w="38100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0" y="742930"/>
            <a:ext cx="10801350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hevron 64"/>
          <p:cNvSpPr/>
          <p:nvPr/>
        </p:nvSpPr>
        <p:spPr>
          <a:xfrm>
            <a:off x="7686691" y="6886598"/>
            <a:ext cx="3357586" cy="314302"/>
          </a:xfrm>
          <a:prstGeom prst="chevron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bg1"/>
                </a:solidFill>
                <a:latin typeface="Agency FB" pitchFamily="34" charset="0"/>
              </a:rPr>
              <a:t>PUSPA SARI NASUTION</a:t>
            </a:r>
            <a:endParaRPr lang="id-ID" sz="2000" b="1" dirty="0">
              <a:solidFill>
                <a:schemeClr val="bg1"/>
              </a:solidFill>
              <a:latin typeface="Agency FB" pitchFamily="34" charset="0"/>
            </a:endParaRPr>
          </a:p>
        </p:txBody>
      </p:sp>
      <p:pic>
        <p:nvPicPr>
          <p:cNvPr id="26" name="Picture 25" descr="gambar-guru-sedang-mengajar-animasi-wallpaper-gambar-animasi-bergerak-guru-sedang-mengajar-gambar-viral-hd-png-preview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413" r="23401"/>
          <a:stretch>
            <a:fillRect/>
          </a:stretch>
        </p:blipFill>
        <p:spPr>
          <a:xfrm>
            <a:off x="114263" y="2100252"/>
            <a:ext cx="1500198" cy="4743458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257139" y="1028682"/>
            <a:ext cx="1285884" cy="357190"/>
          </a:xfrm>
          <a:prstGeom prst="round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 Cond" pitchFamily="34" charset="0"/>
              </a:rPr>
              <a:t>Materi</a:t>
            </a:r>
            <a:endParaRPr lang="en-US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 Cond" pitchFamily="34" charset="0"/>
            </a:endParaRPr>
          </a:p>
        </p:txBody>
      </p:sp>
      <p:sp>
        <p:nvSpPr>
          <p:cNvPr id="16" name="Action Button: Home 15">
            <a:hlinkClick r:id="" action="ppaction://hlinkshowjump?jump=firstslide" highlightClick="1"/>
          </p:cNvPr>
          <p:cNvSpPr/>
          <p:nvPr/>
        </p:nvSpPr>
        <p:spPr>
          <a:xfrm>
            <a:off x="9472641" y="0"/>
            <a:ext cx="428628" cy="385740"/>
          </a:xfrm>
          <a:prstGeom prst="actionButtonHom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Action Button: Information 16">
            <a:hlinkClick r:id="rId4" action="ppaction://hlinksldjump" highlightClick="1"/>
          </p:cNvPr>
          <p:cNvSpPr/>
          <p:nvPr/>
        </p:nvSpPr>
        <p:spPr>
          <a:xfrm>
            <a:off x="9901269" y="0"/>
            <a:ext cx="428628" cy="385740"/>
          </a:xfrm>
          <a:prstGeom prst="actionButtonInformation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8" name="Rectangle 17">
            <a:hlinkClick r:id="" action="ppaction://hlinkshowjump?jump=endshow" highlightClick="1"/>
          </p:cNvPr>
          <p:cNvSpPr/>
          <p:nvPr/>
        </p:nvSpPr>
        <p:spPr>
          <a:xfrm>
            <a:off x="10321333" y="0"/>
            <a:ext cx="480018" cy="385740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X</a:t>
            </a:r>
            <a:endParaRPr lang="id-ID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3828 0.00176 L -0.72814 0.0017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6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6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0"/>
            <a:ext cx="10801350" cy="742930"/>
          </a:xfrm>
          <a:prstGeom prst="rect">
            <a:avLst/>
          </a:prstGeom>
          <a:solidFill>
            <a:srgbClr val="92D050"/>
          </a:solidFill>
          <a:ln cap="sq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pc="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Program Linear</a:t>
            </a:r>
            <a:endParaRPr lang="id-ID" sz="2800" spc="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0" y="742930"/>
            <a:ext cx="10801350" cy="631509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id-ID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828775" y="957244"/>
            <a:ext cx="8786875" cy="5929354"/>
          </a:xfrm>
          <a:prstGeom prst="rect">
            <a:avLst/>
          </a:prstGeom>
          <a:solidFill>
            <a:schemeClr val="bg1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98525" lvl="0" indent="-898525" algn="ctr">
              <a:lnSpc>
                <a:spcPct val="200000"/>
              </a:lnSpc>
            </a:pPr>
            <a:endParaRPr lang="en-US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898525" lvl="0" indent="-898525" algn="ctr">
              <a:lnSpc>
                <a:spcPct val="200000"/>
              </a:lnSpc>
            </a:pPr>
            <a:endParaRPr lang="en-US" sz="2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1950" indent="-361950" algn="just"/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Nilai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maksimum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f(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x,y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)=3x+4y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di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daerah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yang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diarsir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adalah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……</a:t>
            </a:r>
          </a:p>
          <a:p>
            <a:pPr marL="361950" lvl="0" indent="-36195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36195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36195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36195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36195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36195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36195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36195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36195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sp>
        <p:nvSpPr>
          <p:cNvPr id="57" name="Pentagon 56"/>
          <p:cNvSpPr/>
          <p:nvPr/>
        </p:nvSpPr>
        <p:spPr>
          <a:xfrm>
            <a:off x="0" y="6886598"/>
            <a:ext cx="7758129" cy="314302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d-ID" sz="2200" b="1" dirty="0" smtClean="0">
                <a:latin typeface="Agency FB" pitchFamily="34" charset="0"/>
              </a:rPr>
              <a:t>MATEMATIKA WAJIB KELAS XI SMA SEMESTER GANJIL</a:t>
            </a:r>
            <a:endParaRPr lang="id-ID" sz="2200" b="1" dirty="0">
              <a:latin typeface="Agency FB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0" y="0"/>
            <a:ext cx="828643" cy="74293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7" name="Picture 46" descr="logo Tut Wuri Handayan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01" y="99988"/>
            <a:ext cx="428628" cy="571504"/>
          </a:xfrm>
          <a:prstGeom prst="rect">
            <a:avLst/>
          </a:prstGeom>
        </p:spPr>
      </p:pic>
      <p:cxnSp>
        <p:nvCxnSpPr>
          <p:cNvPr id="63" name="Straight Connector 62"/>
          <p:cNvCxnSpPr/>
          <p:nvPr/>
        </p:nvCxnSpPr>
        <p:spPr>
          <a:xfrm>
            <a:off x="328577" y="1385872"/>
            <a:ext cx="1143008" cy="1588"/>
          </a:xfrm>
          <a:prstGeom prst="line">
            <a:avLst/>
          </a:prstGeom>
          <a:ln w="38100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0" y="742930"/>
            <a:ext cx="10801350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Chevron 64"/>
          <p:cNvSpPr/>
          <p:nvPr/>
        </p:nvSpPr>
        <p:spPr>
          <a:xfrm>
            <a:off x="7686691" y="6886598"/>
            <a:ext cx="3357586" cy="314302"/>
          </a:xfrm>
          <a:prstGeom prst="chevron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bg1"/>
                </a:solidFill>
                <a:latin typeface="Agency FB" pitchFamily="34" charset="0"/>
              </a:rPr>
              <a:t>PUSPA SARI NASUTION</a:t>
            </a:r>
            <a:endParaRPr lang="id-ID" sz="2000" b="1" dirty="0">
              <a:solidFill>
                <a:schemeClr val="bg1"/>
              </a:solidFill>
              <a:latin typeface="Agency FB" pitchFamily="34" charset="0"/>
            </a:endParaRPr>
          </a:p>
        </p:txBody>
      </p:sp>
      <p:pic>
        <p:nvPicPr>
          <p:cNvPr id="26" name="Picture 25" descr="gambar-guru-sedang-mengajar-animasi-wallpaper-gambar-animasi-bergerak-guru-sedang-mengajar-gambar-viral-hd-png-preview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413" r="23401"/>
          <a:stretch>
            <a:fillRect/>
          </a:stretch>
        </p:blipFill>
        <p:spPr>
          <a:xfrm>
            <a:off x="114263" y="2100252"/>
            <a:ext cx="1500198" cy="4743458"/>
          </a:xfrm>
          <a:prstGeom prst="rect">
            <a:avLst/>
          </a:prstGeom>
        </p:spPr>
      </p:pic>
      <p:sp>
        <p:nvSpPr>
          <p:cNvPr id="32" name="Rounded Rectangle 31"/>
          <p:cNvSpPr/>
          <p:nvPr/>
        </p:nvSpPr>
        <p:spPr>
          <a:xfrm>
            <a:off x="257139" y="1028682"/>
            <a:ext cx="1285884" cy="357190"/>
          </a:xfrm>
          <a:prstGeom prst="round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 Cond" pitchFamily="34" charset="0"/>
              </a:rPr>
              <a:t>Materi</a:t>
            </a:r>
            <a:endParaRPr lang="en-US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 Cond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971651" y="2100252"/>
            <a:ext cx="1357322" cy="14287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457200" indent="-45720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4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4 </a:t>
            </a:r>
            <a:r>
              <a:rPr lang="en-US" sz="1600" dirty="0" smtClean="0">
                <a:solidFill>
                  <a:schemeClr val="tx1"/>
                </a:solidFill>
              </a:rPr>
              <a:t>1/2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5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5 </a:t>
            </a:r>
            <a:r>
              <a:rPr lang="en-US" sz="1600" dirty="0" smtClean="0">
                <a:solidFill>
                  <a:schemeClr val="tx1"/>
                </a:solidFill>
              </a:rPr>
              <a:t>1/2</a:t>
            </a:r>
            <a:endParaRPr lang="en-US" dirty="0" smtClean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6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1" name="Straight Arrow Connector 40"/>
          <p:cNvCxnSpPr/>
          <p:nvPr/>
        </p:nvCxnSpPr>
        <p:spPr>
          <a:xfrm>
            <a:off x="3471849" y="4287299"/>
            <a:ext cx="1928826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614725" y="1929845"/>
            <a:ext cx="35719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y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5400675" y="4072985"/>
            <a:ext cx="357190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x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4114791" y="4287299"/>
            <a:ext cx="30809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878263" y="4314830"/>
            <a:ext cx="30809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400411" y="3430043"/>
            <a:ext cx="30809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400411" y="2715663"/>
            <a:ext cx="30809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</a:t>
            </a:r>
            <a:endParaRPr lang="en-US" dirty="0"/>
          </a:p>
        </p:txBody>
      </p:sp>
      <p:cxnSp>
        <p:nvCxnSpPr>
          <p:cNvPr id="55" name="Straight Connector 54"/>
          <p:cNvCxnSpPr/>
          <p:nvPr/>
        </p:nvCxnSpPr>
        <p:spPr>
          <a:xfrm>
            <a:off x="3471849" y="3529012"/>
            <a:ext cx="1571636" cy="85725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16200000" flipH="1">
            <a:off x="3144793" y="3257033"/>
            <a:ext cx="1643074" cy="70321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/>
          <p:nvPr/>
        </p:nvCxnSpPr>
        <p:spPr>
          <a:xfrm rot="5400000" flipH="1" flipV="1">
            <a:off x="2685237" y="3430043"/>
            <a:ext cx="2143934" cy="794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Freeform 59"/>
          <p:cNvSpPr/>
          <p:nvPr/>
        </p:nvSpPr>
        <p:spPr>
          <a:xfrm>
            <a:off x="3757601" y="3671888"/>
            <a:ext cx="500066" cy="642942"/>
          </a:xfrm>
          <a:custGeom>
            <a:avLst/>
            <a:gdLst>
              <a:gd name="connsiteX0" fmla="*/ 0 w 500066"/>
              <a:gd name="connsiteY0" fmla="*/ 0 h 571504"/>
              <a:gd name="connsiteX1" fmla="*/ 500066 w 500066"/>
              <a:gd name="connsiteY1" fmla="*/ 0 h 571504"/>
              <a:gd name="connsiteX2" fmla="*/ 500066 w 500066"/>
              <a:gd name="connsiteY2" fmla="*/ 571504 h 571504"/>
              <a:gd name="connsiteX3" fmla="*/ 0 w 500066"/>
              <a:gd name="connsiteY3" fmla="*/ 571504 h 571504"/>
              <a:gd name="connsiteX4" fmla="*/ 0 w 500066"/>
              <a:gd name="connsiteY4" fmla="*/ 0 h 571504"/>
              <a:gd name="connsiteX0" fmla="*/ 0 w 500066"/>
              <a:gd name="connsiteY0" fmla="*/ 0 h 571504"/>
              <a:gd name="connsiteX1" fmla="*/ 319884 w 500066"/>
              <a:gd name="connsiteY1" fmla="*/ 168722 h 571504"/>
              <a:gd name="connsiteX2" fmla="*/ 500066 w 500066"/>
              <a:gd name="connsiteY2" fmla="*/ 0 h 571504"/>
              <a:gd name="connsiteX3" fmla="*/ 500066 w 500066"/>
              <a:gd name="connsiteY3" fmla="*/ 571504 h 571504"/>
              <a:gd name="connsiteX4" fmla="*/ 0 w 500066"/>
              <a:gd name="connsiteY4" fmla="*/ 571504 h 571504"/>
              <a:gd name="connsiteX5" fmla="*/ 0 w 500066"/>
              <a:gd name="connsiteY5" fmla="*/ 0 h 571504"/>
              <a:gd name="connsiteX0" fmla="*/ 0 w 500066"/>
              <a:gd name="connsiteY0" fmla="*/ 0 h 571504"/>
              <a:gd name="connsiteX1" fmla="*/ 319884 w 500066"/>
              <a:gd name="connsiteY1" fmla="*/ 168722 h 571504"/>
              <a:gd name="connsiteX2" fmla="*/ 328577 w 500066"/>
              <a:gd name="connsiteY2" fmla="*/ 171426 h 571504"/>
              <a:gd name="connsiteX3" fmla="*/ 500066 w 500066"/>
              <a:gd name="connsiteY3" fmla="*/ 571504 h 571504"/>
              <a:gd name="connsiteX4" fmla="*/ 0 w 500066"/>
              <a:gd name="connsiteY4" fmla="*/ 571504 h 571504"/>
              <a:gd name="connsiteX5" fmla="*/ 0 w 500066"/>
              <a:gd name="connsiteY5" fmla="*/ 0 h 571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0066" h="571504">
                <a:moveTo>
                  <a:pt x="0" y="0"/>
                </a:moveTo>
                <a:lnTo>
                  <a:pt x="319884" y="168722"/>
                </a:lnTo>
                <a:lnTo>
                  <a:pt x="328577" y="171426"/>
                </a:lnTo>
                <a:lnTo>
                  <a:pt x="500066" y="571504"/>
                </a:lnTo>
                <a:lnTo>
                  <a:pt x="0" y="571504"/>
                </a:lnTo>
                <a:lnTo>
                  <a:pt x="0" y="0"/>
                </a:lnTo>
                <a:close/>
              </a:path>
            </a:pathLst>
          </a:cu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TextBox 92"/>
          <p:cNvSpPr txBox="1"/>
          <p:nvPr/>
        </p:nvSpPr>
        <p:spPr>
          <a:xfrm>
            <a:off x="3757601" y="2929977"/>
            <a:ext cx="923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2x+y=2</a:t>
            </a:r>
            <a:endParaRPr lang="en-US" sz="16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4697959" y="3858671"/>
            <a:ext cx="9236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x+3y=3</a:t>
            </a:r>
            <a:endParaRPr lang="en-US" sz="16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971651" y="4886334"/>
            <a:ext cx="11031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2x + y = 2</a:t>
            </a:r>
          </a:p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x + 3y = 3</a:t>
            </a:r>
            <a:endParaRPr lang="en-US" sz="16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71783" y="4886334"/>
            <a:ext cx="442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ea typeface="Cambria Math" pitchFamily="18" charset="0"/>
              </a:rPr>
              <a:t>x 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3</a:t>
            </a:r>
          </a:p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x 1</a:t>
            </a:r>
            <a:endParaRPr lang="en-US" sz="16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257535" y="4886334"/>
            <a:ext cx="11929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6x +3y = 6</a:t>
            </a:r>
          </a:p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 x + 3y = 3</a:t>
            </a:r>
            <a:endParaRPr lang="en-US" sz="1600" dirty="0">
              <a:latin typeface="Cambria Math" pitchFamily="18" charset="0"/>
              <a:ea typeface="Cambria Math" pitchFamily="18" charset="0"/>
            </a:endParaRPr>
          </a:p>
        </p:txBody>
      </p:sp>
      <p:cxnSp>
        <p:nvCxnSpPr>
          <p:cNvPr id="85" name="Straight Connector 84"/>
          <p:cNvCxnSpPr/>
          <p:nvPr/>
        </p:nvCxnSpPr>
        <p:spPr>
          <a:xfrm>
            <a:off x="3328973" y="5457838"/>
            <a:ext cx="1000132" cy="1588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4400543" y="5457838"/>
            <a:ext cx="142876" cy="1588"/>
          </a:xfrm>
          <a:prstGeom prst="line">
            <a:avLst/>
          </a:prstGeom>
          <a:ln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extBox 87"/>
          <p:cNvSpPr txBox="1"/>
          <p:nvPr/>
        </p:nvSpPr>
        <p:spPr>
          <a:xfrm>
            <a:off x="3695318" y="5457838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5x = 3</a:t>
            </a:r>
          </a:p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  x = 3/5</a:t>
            </a:r>
            <a:endParaRPr lang="en-US" sz="16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4614857" y="4886334"/>
            <a:ext cx="29466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2x + y = 2</a:t>
            </a:r>
          </a:p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6/5 + y = 2</a:t>
            </a:r>
          </a:p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 y = 2 – 6/5 =10/5 – 6/5 = 4/5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3986297" y="3572919"/>
            <a:ext cx="15572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A (3/5,4/5)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900741" y="2003543"/>
            <a:ext cx="18573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f(</a:t>
            </a:r>
            <a:r>
              <a:rPr lang="en-US" sz="1600" dirty="0" err="1" smtClean="0">
                <a:latin typeface="Cambria Math" pitchFamily="18" charset="0"/>
                <a:ea typeface="Cambria Math" pitchFamily="18" charset="0"/>
              </a:rPr>
              <a:t>x,y</a:t>
            </a:r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)=3x + 4y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900741" y="2333202"/>
            <a:ext cx="3143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f(0,0)=3.0 + 4.0 = 0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900741" y="2690392"/>
            <a:ext cx="3143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f(1,0)=3.1 + 4.0 = 3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900741" y="2976144"/>
            <a:ext cx="3143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f(0,1)=3.0 + 4.1 = 4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900740" y="3261896"/>
            <a:ext cx="41434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mbria Math" pitchFamily="18" charset="0"/>
                <a:ea typeface="Cambria Math" pitchFamily="18" charset="0"/>
              </a:rPr>
              <a:t>f(3/5,4/5)=3.3/5 + 4.4/5 = 25/5 = 5</a:t>
            </a:r>
          </a:p>
        </p:txBody>
      </p:sp>
      <p:cxnSp>
        <p:nvCxnSpPr>
          <p:cNvPr id="103" name="Straight Connector 102"/>
          <p:cNvCxnSpPr/>
          <p:nvPr/>
        </p:nvCxnSpPr>
        <p:spPr>
          <a:xfrm rot="5400000">
            <a:off x="2827319" y="5172086"/>
            <a:ext cx="428628" cy="1588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5400000">
            <a:off x="3113865" y="5171292"/>
            <a:ext cx="428628" cy="1588"/>
          </a:xfrm>
          <a:prstGeom prst="line">
            <a:avLst/>
          </a:prstGeom>
          <a:ln w="1905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1971651" y="1100120"/>
            <a:ext cx="1214446" cy="35719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1: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Action Button: Home 50">
            <a:hlinkClick r:id="" action="ppaction://hlinkshowjump?jump=firstslide" highlightClick="1"/>
          </p:cNvPr>
          <p:cNvSpPr/>
          <p:nvPr/>
        </p:nvSpPr>
        <p:spPr>
          <a:xfrm>
            <a:off x="9472641" y="0"/>
            <a:ext cx="428628" cy="385740"/>
          </a:xfrm>
          <a:prstGeom prst="actionButtonHom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2" name="Action Button: Information 51">
            <a:hlinkClick r:id="rId4" action="ppaction://hlinksldjump" highlightClick="1"/>
          </p:cNvPr>
          <p:cNvSpPr/>
          <p:nvPr/>
        </p:nvSpPr>
        <p:spPr>
          <a:xfrm>
            <a:off x="9901269" y="0"/>
            <a:ext cx="428628" cy="385740"/>
          </a:xfrm>
          <a:prstGeom prst="actionButtonInformation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9" name="Rectangle 58">
            <a:hlinkClick r:id="" action="ppaction://hlinkshowjump?jump=endshow" highlightClick="1"/>
          </p:cNvPr>
          <p:cNvSpPr/>
          <p:nvPr/>
        </p:nvSpPr>
        <p:spPr>
          <a:xfrm>
            <a:off x="10321333" y="0"/>
            <a:ext cx="480018" cy="385740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X</a:t>
            </a:r>
            <a:endParaRPr lang="id-ID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3828 0.00176 L -0.72814 0.0017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3" dur="2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8" dur="2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3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8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3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40" grpId="0"/>
      <p:bldP spid="43" grpId="0"/>
      <p:bldP spid="45" grpId="0"/>
      <p:bldP spid="46" grpId="0"/>
      <p:bldP spid="48" grpId="0"/>
      <p:bldP spid="49" grpId="0"/>
      <p:bldP spid="53" grpId="0"/>
      <p:bldP spid="60" grpId="0" animBg="1"/>
      <p:bldP spid="93" grpId="0"/>
      <p:bldP spid="94" grpId="0"/>
      <p:bldP spid="42" grpId="0"/>
      <p:bldP spid="44" grpId="0"/>
      <p:bldP spid="71" grpId="0"/>
      <p:bldP spid="88" grpId="0"/>
      <p:bldP spid="91" grpId="0"/>
      <p:bldP spid="92" grpId="0"/>
      <p:bldP spid="95" grpId="0"/>
      <p:bldP spid="96" grpId="0"/>
      <p:bldP spid="97" grpId="0"/>
      <p:bldP spid="98" grpId="0"/>
      <p:bldP spid="9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/>
          <p:cNvSpPr/>
          <p:nvPr/>
        </p:nvSpPr>
        <p:spPr>
          <a:xfrm>
            <a:off x="0" y="0"/>
            <a:ext cx="10801350" cy="742930"/>
          </a:xfrm>
          <a:prstGeom prst="rect">
            <a:avLst/>
          </a:prstGeom>
          <a:solidFill>
            <a:srgbClr val="92D050"/>
          </a:solidFill>
          <a:ln cap="sq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spc="3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     Program Linear</a:t>
            </a:r>
            <a:endParaRPr lang="id-ID" sz="2800" spc="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0" y="742930"/>
            <a:ext cx="10801350" cy="631509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id-ID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1828775" y="885806"/>
            <a:ext cx="8786875" cy="5929354"/>
          </a:xfrm>
          <a:prstGeom prst="rect">
            <a:avLst/>
          </a:prstGeom>
          <a:solidFill>
            <a:schemeClr val="bg1"/>
          </a:solidFill>
          <a:ln w="5715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4763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4763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4763" algn="just"/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Daerah yang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diarsir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pada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gambar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berikut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merupakan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himpunan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penyelesaian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suatu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sistem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pertidaksamaan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.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Nilai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maksimum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5x + 4y </a:t>
            </a:r>
            <a:r>
              <a:rPr lang="en-US" sz="2000" i="1" dirty="0" err="1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adalah</a:t>
            </a:r>
            <a:r>
              <a:rPr lang="en-US" sz="2000" i="1" dirty="0" smtClean="0">
                <a:solidFill>
                  <a:schemeClr val="tx1"/>
                </a:solidFill>
                <a:latin typeface="Times New Roman" pitchFamily="18" charset="0"/>
                <a:ea typeface="Cambria Math" pitchFamily="18" charset="0"/>
                <a:cs typeface="Times New Roman" pitchFamily="18" charset="0"/>
              </a:rPr>
              <a:t> ……</a:t>
            </a:r>
          </a:p>
          <a:p>
            <a:pPr marL="361950" lvl="0" indent="-4763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4763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4763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4763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4763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4763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4763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4763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4763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361950" lvl="0" indent="-4763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  <a:p>
            <a:pPr marL="814388" lvl="0" indent="-457200" algn="just"/>
            <a:endParaRPr lang="en-US" sz="2000" i="1" dirty="0" smtClean="0">
              <a:solidFill>
                <a:schemeClr val="tx1"/>
              </a:solidFill>
              <a:latin typeface="Times New Roman" pitchFamily="18" charset="0"/>
              <a:ea typeface="Cambria Math" pitchFamily="18" charset="0"/>
              <a:cs typeface="Times New Roman" pitchFamily="18" charset="0"/>
            </a:endParaRPr>
          </a:p>
        </p:txBody>
      </p:sp>
      <p:sp>
        <p:nvSpPr>
          <p:cNvPr id="57" name="Pentagon 56"/>
          <p:cNvSpPr/>
          <p:nvPr/>
        </p:nvSpPr>
        <p:spPr>
          <a:xfrm>
            <a:off x="0" y="6886598"/>
            <a:ext cx="7758129" cy="314302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d-ID" sz="2200" b="1" dirty="0" smtClean="0">
                <a:latin typeface="Agency FB" pitchFamily="34" charset="0"/>
              </a:rPr>
              <a:t>MATEMATIKA WAJIB KELAS XI SMA SEMESTER GANJIL</a:t>
            </a:r>
            <a:endParaRPr lang="id-ID" sz="2200" b="1" dirty="0">
              <a:latin typeface="Agency FB" pitchFamily="34" charset="0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0" y="0"/>
            <a:ext cx="828643" cy="742930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47" name="Picture 46" descr="logo Tut Wuri Handayani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01" y="99988"/>
            <a:ext cx="428628" cy="571504"/>
          </a:xfrm>
          <a:prstGeom prst="rect">
            <a:avLst/>
          </a:prstGeom>
        </p:spPr>
      </p:pic>
      <p:cxnSp>
        <p:nvCxnSpPr>
          <p:cNvPr id="63" name="Straight Connector 62"/>
          <p:cNvCxnSpPr/>
          <p:nvPr/>
        </p:nvCxnSpPr>
        <p:spPr>
          <a:xfrm>
            <a:off x="328577" y="1385872"/>
            <a:ext cx="1143008" cy="1588"/>
          </a:xfrm>
          <a:prstGeom prst="line">
            <a:avLst/>
          </a:prstGeom>
          <a:ln w="38100"/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0" y="742930"/>
            <a:ext cx="10801350" cy="15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2257403" y="2100252"/>
            <a:ext cx="3500462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2" rtlCol="0" anchor="ctr"/>
          <a:lstStyle/>
          <a:p>
            <a:pPr marL="457200" indent="-45720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16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20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23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24</a:t>
            </a:r>
          </a:p>
          <a:p>
            <a:pPr marL="457200" indent="-457200">
              <a:buFont typeface="+mj-lt"/>
              <a:buAutoNum type="alphaUcPeriod"/>
            </a:pPr>
            <a:r>
              <a:rPr lang="en-US" dirty="0" smtClean="0">
                <a:solidFill>
                  <a:schemeClr val="tx1"/>
                </a:solidFill>
              </a:rPr>
              <a:t>30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5" name="Chevron 64"/>
          <p:cNvSpPr/>
          <p:nvPr/>
        </p:nvSpPr>
        <p:spPr>
          <a:xfrm>
            <a:off x="7686691" y="6886598"/>
            <a:ext cx="3357586" cy="314302"/>
          </a:xfrm>
          <a:prstGeom prst="chevron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bg1"/>
                </a:solidFill>
                <a:latin typeface="Agency FB" pitchFamily="34" charset="0"/>
              </a:rPr>
              <a:t>PUSPA SARI NASUTION</a:t>
            </a:r>
            <a:endParaRPr lang="id-ID" sz="2000" b="1" dirty="0">
              <a:solidFill>
                <a:schemeClr val="bg1"/>
              </a:solidFill>
              <a:latin typeface="Agency FB" pitchFamily="34" charset="0"/>
            </a:endParaRPr>
          </a:p>
        </p:txBody>
      </p:sp>
      <p:pic>
        <p:nvPicPr>
          <p:cNvPr id="26" name="Picture 25" descr="gambar-guru-sedang-mengajar-animasi-wallpaper-gambar-animasi-bergerak-guru-sedang-mengajar-gambar-viral-hd-png-preview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6413" r="23401"/>
          <a:stretch>
            <a:fillRect/>
          </a:stretch>
        </p:blipFill>
        <p:spPr>
          <a:xfrm>
            <a:off x="114263" y="2100252"/>
            <a:ext cx="1500198" cy="4743458"/>
          </a:xfrm>
          <a:prstGeom prst="rect">
            <a:avLst/>
          </a:prstGeom>
        </p:spPr>
      </p:pic>
      <p:cxnSp>
        <p:nvCxnSpPr>
          <p:cNvPr id="27" name="Straight Arrow Connector 26"/>
          <p:cNvCxnSpPr/>
          <p:nvPr/>
        </p:nvCxnSpPr>
        <p:spPr>
          <a:xfrm>
            <a:off x="2114527" y="5886466"/>
            <a:ext cx="3286148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>
            <a:off x="2114527" y="4600582"/>
            <a:ext cx="2571768" cy="157163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16200000" flipH="1">
            <a:off x="1685900" y="4243392"/>
            <a:ext cx="2571769" cy="14287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rot="5400000" flipH="1" flipV="1">
            <a:off x="1114395" y="4814896"/>
            <a:ext cx="2714644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114659" y="6172218"/>
            <a:ext cx="1109599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2x + y = 8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4186229" y="6172218"/>
            <a:ext cx="1356462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2x + 3y = 12</a:t>
            </a:r>
            <a:endParaRPr lang="en-US" dirty="0"/>
          </a:p>
        </p:txBody>
      </p:sp>
      <p:sp>
        <p:nvSpPr>
          <p:cNvPr id="28" name="Rounded Rectangle 27"/>
          <p:cNvSpPr/>
          <p:nvPr/>
        </p:nvSpPr>
        <p:spPr>
          <a:xfrm>
            <a:off x="257139" y="1028682"/>
            <a:ext cx="1285884" cy="357190"/>
          </a:xfrm>
          <a:prstGeom prst="round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ekton Pro Cond" pitchFamily="34" charset="0"/>
              </a:rPr>
              <a:t>Materi</a:t>
            </a:r>
            <a:endParaRPr lang="en-US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ekton Pro Cond" pitchFamily="34" charset="0"/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2471717" y="4814896"/>
            <a:ext cx="1000132" cy="1071570"/>
          </a:xfrm>
          <a:custGeom>
            <a:avLst/>
            <a:gdLst>
              <a:gd name="connsiteX0" fmla="*/ 0 w 1000132"/>
              <a:gd name="connsiteY0" fmla="*/ 0 h 1071570"/>
              <a:gd name="connsiteX1" fmla="*/ 1000132 w 1000132"/>
              <a:gd name="connsiteY1" fmla="*/ 0 h 1071570"/>
              <a:gd name="connsiteX2" fmla="*/ 1000132 w 1000132"/>
              <a:gd name="connsiteY2" fmla="*/ 1071570 h 1071570"/>
              <a:gd name="connsiteX3" fmla="*/ 0 w 1000132"/>
              <a:gd name="connsiteY3" fmla="*/ 1071570 h 1071570"/>
              <a:gd name="connsiteX4" fmla="*/ 0 w 1000132"/>
              <a:gd name="connsiteY4" fmla="*/ 0 h 1071570"/>
              <a:gd name="connsiteX0" fmla="*/ 0 w 1000132"/>
              <a:gd name="connsiteY0" fmla="*/ 0 h 1071570"/>
              <a:gd name="connsiteX1" fmla="*/ 685767 w 1000132"/>
              <a:gd name="connsiteY1" fmla="*/ 457178 h 1071570"/>
              <a:gd name="connsiteX2" fmla="*/ 1000132 w 1000132"/>
              <a:gd name="connsiteY2" fmla="*/ 1071570 h 1071570"/>
              <a:gd name="connsiteX3" fmla="*/ 0 w 1000132"/>
              <a:gd name="connsiteY3" fmla="*/ 1071570 h 1071570"/>
              <a:gd name="connsiteX4" fmla="*/ 0 w 1000132"/>
              <a:gd name="connsiteY4" fmla="*/ 0 h 10715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0132" h="1071570">
                <a:moveTo>
                  <a:pt x="0" y="0"/>
                </a:moveTo>
                <a:lnTo>
                  <a:pt x="685767" y="457178"/>
                </a:lnTo>
                <a:lnTo>
                  <a:pt x="1000132" y="1071570"/>
                </a:lnTo>
                <a:lnTo>
                  <a:pt x="0" y="1071570"/>
                </a:lnTo>
                <a:lnTo>
                  <a:pt x="0" y="0"/>
                </a:lnTo>
                <a:close/>
              </a:path>
            </a:pathLst>
          </a:custGeom>
          <a:solidFill>
            <a:srgbClr val="66CCFF">
              <a:alpha val="5607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5329237" y="5644621"/>
            <a:ext cx="301686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x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2328841" y="3100384"/>
            <a:ext cx="30809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y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900345" y="3243260"/>
            <a:ext cx="128588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2x + y = 8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00543" y="3243260"/>
            <a:ext cx="1540806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2x + 3y = 12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2900345" y="3671888"/>
          <a:ext cx="1285885" cy="762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266"/>
                <a:gridCol w="417043"/>
                <a:gridCol w="5625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x</a:t>
                      </a:r>
                      <a:endParaRPr lang="en-US" b="0" dirty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0</a:t>
                      </a:r>
                      <a:endParaRPr lang="en-US" b="0" dirty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4</a:t>
                      </a:r>
                      <a:endParaRPr lang="en-US" b="0" dirty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y</a:t>
                      </a:r>
                      <a:endParaRPr lang="en-US" dirty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8</a:t>
                      </a:r>
                      <a:endParaRPr lang="en-US" dirty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4471981" y="3671888"/>
          <a:ext cx="1285885" cy="76200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6266"/>
                <a:gridCol w="417043"/>
                <a:gridCol w="56257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x</a:t>
                      </a:r>
                      <a:endParaRPr lang="en-US" b="0" dirty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0</a:t>
                      </a:r>
                      <a:endParaRPr lang="en-US" b="0" dirty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6</a:t>
                      </a:r>
                      <a:endParaRPr lang="en-US" b="0" dirty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y</a:t>
                      </a:r>
                      <a:endParaRPr lang="en-US" dirty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4</a:t>
                      </a:r>
                      <a:endParaRPr lang="en-US" dirty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solidFill>
                            <a:schemeClr val="tx1"/>
                          </a:solidFill>
                          <a:latin typeface="Cambria Math" pitchFamily="18" charset="0"/>
                          <a:ea typeface="Cambria Math" pitchFamily="18" charset="0"/>
                        </a:rPr>
                        <a:t>0</a:t>
                      </a:r>
                      <a:endParaRPr lang="en-US" dirty="0">
                        <a:solidFill>
                          <a:schemeClr val="tx1"/>
                        </a:solidFill>
                        <a:latin typeface="Cambria Math" pitchFamily="18" charset="0"/>
                        <a:ea typeface="Cambria Math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0" name="TextBox 39"/>
          <p:cNvSpPr txBox="1"/>
          <p:nvPr/>
        </p:nvSpPr>
        <p:spPr>
          <a:xfrm>
            <a:off x="2185965" y="4672020"/>
            <a:ext cx="31931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257535" y="5815028"/>
            <a:ext cx="31931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4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185965" y="3886202"/>
            <a:ext cx="31931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8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009787" y="5787497"/>
            <a:ext cx="319318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6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2980521" y="4858803"/>
            <a:ext cx="705642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mbria Math" pitchFamily="18" charset="0"/>
                <a:ea typeface="Cambria Math" pitchFamily="18" charset="0"/>
              </a:rPr>
              <a:t>(3,2)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graphicFrame>
        <p:nvGraphicFramePr>
          <p:cNvPr id="48" name="Object 47"/>
          <p:cNvGraphicFramePr>
            <a:graphicFrameLocks noChangeAspect="1"/>
          </p:cNvGraphicFramePr>
          <p:nvPr/>
        </p:nvGraphicFramePr>
        <p:xfrm>
          <a:off x="5686427" y="4600582"/>
          <a:ext cx="1285884" cy="1071570"/>
        </p:xfrm>
        <a:graphic>
          <a:graphicData uri="http://schemas.openxmlformats.org/presentationml/2006/ole">
            <p:oleObj spid="_x0000_s81922" name="Equation" r:id="rId5" imgW="787320" imgH="660240" progId="Equation.3">
              <p:embed/>
            </p:oleObj>
          </a:graphicData>
        </a:graphic>
      </p:graphicFrame>
      <p:graphicFrame>
        <p:nvGraphicFramePr>
          <p:cNvPr id="49" name="Object 48"/>
          <p:cNvGraphicFramePr>
            <a:graphicFrameLocks noChangeAspect="1"/>
          </p:cNvGraphicFramePr>
          <p:nvPr/>
        </p:nvGraphicFramePr>
        <p:xfrm>
          <a:off x="6115055" y="5314962"/>
          <a:ext cx="785818" cy="642942"/>
        </p:xfrm>
        <a:graphic>
          <a:graphicData uri="http://schemas.openxmlformats.org/presentationml/2006/ole">
            <p:oleObj spid="_x0000_s81923" name="Equation" r:id="rId6" imgW="444240" imgH="431640" progId="Equation.3">
              <p:embed/>
            </p:oleObj>
          </a:graphicData>
        </a:graphic>
      </p:graphicFrame>
      <p:cxnSp>
        <p:nvCxnSpPr>
          <p:cNvPr id="55" name="Straight Connector 54"/>
          <p:cNvCxnSpPr/>
          <p:nvPr/>
        </p:nvCxnSpPr>
        <p:spPr>
          <a:xfrm>
            <a:off x="5829303" y="5313374"/>
            <a:ext cx="1071570" cy="1588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6972311" y="5314962"/>
            <a:ext cx="214314" cy="1588"/>
          </a:xfrm>
          <a:prstGeom prst="line">
            <a:avLst/>
          </a:prstGeom>
          <a:ln w="19050"/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graphicFrame>
        <p:nvGraphicFramePr>
          <p:cNvPr id="60" name="Object 59"/>
          <p:cNvGraphicFramePr>
            <a:graphicFrameLocks noChangeAspect="1"/>
          </p:cNvGraphicFramePr>
          <p:nvPr/>
        </p:nvGraphicFramePr>
        <p:xfrm>
          <a:off x="7472377" y="4600582"/>
          <a:ext cx="1428760" cy="928694"/>
        </p:xfrm>
        <a:graphic>
          <a:graphicData uri="http://schemas.openxmlformats.org/presentationml/2006/ole">
            <p:oleObj spid="_x0000_s81924" name="Equation" r:id="rId7" imgW="647640" imgH="634680" progId="Equation.3">
              <p:embed/>
            </p:oleObj>
          </a:graphicData>
        </a:graphic>
      </p:graphicFrame>
      <p:graphicFrame>
        <p:nvGraphicFramePr>
          <p:cNvPr id="61" name="Object 60"/>
          <p:cNvGraphicFramePr>
            <a:graphicFrameLocks noChangeAspect="1"/>
          </p:cNvGraphicFramePr>
          <p:nvPr/>
        </p:nvGraphicFramePr>
        <p:xfrm>
          <a:off x="6297638" y="2124078"/>
          <a:ext cx="2746375" cy="1905000"/>
        </p:xfrm>
        <a:graphic>
          <a:graphicData uri="http://schemas.openxmlformats.org/presentationml/2006/ole">
            <p:oleObj spid="_x0000_s81925" name="Equation" r:id="rId8" imgW="1447560" imgH="1117440" progId="Equation.3">
              <p:embed/>
            </p:oleObj>
          </a:graphicData>
        </a:graphic>
      </p:graphicFrame>
      <p:sp>
        <p:nvSpPr>
          <p:cNvPr id="53" name="Rectangle 52"/>
          <p:cNvSpPr/>
          <p:nvPr/>
        </p:nvSpPr>
        <p:spPr>
          <a:xfrm>
            <a:off x="2043089" y="1028682"/>
            <a:ext cx="1214446" cy="357190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2: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Action Button: Home 57">
            <a:hlinkClick r:id="" action="ppaction://hlinkshowjump?jump=firstslide" highlightClick="1"/>
          </p:cNvPr>
          <p:cNvSpPr/>
          <p:nvPr/>
        </p:nvSpPr>
        <p:spPr>
          <a:xfrm>
            <a:off x="9472641" y="0"/>
            <a:ext cx="428628" cy="385740"/>
          </a:xfrm>
          <a:prstGeom prst="actionButtonHom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9" name="Action Button: Information 58">
            <a:hlinkClick r:id="rId9" action="ppaction://hlinksldjump" highlightClick="1"/>
          </p:cNvPr>
          <p:cNvSpPr/>
          <p:nvPr/>
        </p:nvSpPr>
        <p:spPr>
          <a:xfrm>
            <a:off x="9901269" y="0"/>
            <a:ext cx="428628" cy="385740"/>
          </a:xfrm>
          <a:prstGeom prst="actionButtonInformation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2" name="Rectangle 61">
            <a:hlinkClick r:id="" action="ppaction://hlinkshowjump?jump=endshow" highlightClick="1"/>
          </p:cNvPr>
          <p:cNvSpPr/>
          <p:nvPr/>
        </p:nvSpPr>
        <p:spPr>
          <a:xfrm>
            <a:off x="10321333" y="0"/>
            <a:ext cx="480018" cy="385740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X</a:t>
            </a:r>
            <a:endParaRPr lang="id-ID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3828 0.00176 L -0.72814 0.0017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3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animClr clrSpc="hsl">
                                      <p:cBhvr>
                                        <p:cTn id="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10842353" s="0" l="0"/>
                                      </p:by>
                                    </p:animClr>
                                    <p:set>
                                      <p:cBhvr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3" grpId="0"/>
      <p:bldP spid="45" grpId="0"/>
      <p:bldP spid="28" grpId="0"/>
      <p:bldP spid="24" grpId="0" animBg="1"/>
      <p:bldP spid="25" grpId="0"/>
      <p:bldP spid="29" grpId="0"/>
      <p:bldP spid="32" grpId="0"/>
      <p:bldP spid="36" grpId="0"/>
      <p:bldP spid="40" grpId="0"/>
      <p:bldP spid="41" grpId="0"/>
      <p:bldP spid="42" grpId="0"/>
      <p:bldP spid="44" grpId="0"/>
      <p:bldP spid="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ogo Tut Wuri Handayani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01" y="171426"/>
            <a:ext cx="571504" cy="714380"/>
          </a:xfrm>
          <a:prstGeom prst="rect">
            <a:avLst/>
          </a:prstGeom>
        </p:spPr>
      </p:pic>
      <p:sp>
        <p:nvSpPr>
          <p:cNvPr id="83" name="Rectangle 82"/>
          <p:cNvSpPr/>
          <p:nvPr/>
        </p:nvSpPr>
        <p:spPr>
          <a:xfrm>
            <a:off x="828643" y="1314434"/>
            <a:ext cx="6929486" cy="785818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3">
                <a:lumMod val="20000"/>
                <a:lumOff val="80000"/>
                <a:alpha val="6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id-ID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2000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2000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  <a:cs typeface="Times New Roman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2000" dirty="0" smtClean="0">
              <a:solidFill>
                <a:srgbClr val="002060"/>
              </a:solidFill>
              <a:latin typeface="Cambria Math" pitchFamily="18" charset="0"/>
              <a:ea typeface="Cambria Math" pitchFamily="18" charset="0"/>
              <a:cs typeface="Times New Roman" pitchFamily="18" charset="0"/>
            </a:endParaRPr>
          </a:p>
          <a:p>
            <a:pPr marL="457200" indent="-457200" algn="just">
              <a:lnSpc>
                <a:spcPct val="150000"/>
              </a:lnSpc>
            </a:pPr>
            <a:r>
              <a:rPr lang="en-US" sz="2000" dirty="0" smtClean="0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1.	</a:t>
            </a:r>
            <a:r>
              <a:rPr lang="en-US" sz="2000" dirty="0" err="1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Nilai</a:t>
            </a:r>
            <a:r>
              <a:rPr lang="en-US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maksimum</a:t>
            </a:r>
            <a:r>
              <a:rPr lang="en-US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dari</a:t>
            </a:r>
            <a:r>
              <a:rPr lang="en-US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 z = -3x + 2y yang </a:t>
            </a:r>
            <a:r>
              <a:rPr lang="en-US" sz="2000" dirty="0" err="1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memenuhi</a:t>
            </a:r>
            <a:r>
              <a:rPr lang="en-US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syarat</a:t>
            </a:r>
            <a:r>
              <a:rPr lang="en-US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</a:t>
            </a:r>
          </a:p>
          <a:p>
            <a:pPr marL="457200" indent="-457200" algn="just">
              <a:lnSpc>
                <a:spcPct val="150000"/>
              </a:lnSpc>
            </a:pPr>
            <a:r>
              <a:rPr lang="en-US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					</a:t>
            </a:r>
            <a:r>
              <a:rPr lang="en-US" sz="2000" dirty="0" err="1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adalah</a:t>
            </a:r>
            <a:r>
              <a:rPr lang="en-US" sz="2000" dirty="0" smtClean="0">
                <a:solidFill>
                  <a:schemeClr val="tx1"/>
                </a:solidFill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 … …</a:t>
            </a:r>
          </a:p>
          <a:p>
            <a:pPr marL="457200" indent="-457200" algn="just">
              <a:buFont typeface="+mj-lt"/>
              <a:buAutoNum type="arabicPeriod"/>
            </a:pPr>
            <a:endParaRPr lang="en-US" sz="2000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  <a:cs typeface="Times New Roman" pitchFamily="18" charset="0"/>
            </a:endParaRPr>
          </a:p>
          <a:p>
            <a:pPr marL="457200" indent="-457200" algn="just"/>
            <a:endParaRPr lang="en-US" sz="2000" dirty="0" smtClean="0">
              <a:solidFill>
                <a:schemeClr val="tx1"/>
              </a:solidFill>
              <a:latin typeface="Cambria Math" pitchFamily="18" charset="0"/>
              <a:ea typeface="Cambria Math" pitchFamily="18" charset="0"/>
              <a:cs typeface="Times New Roman" pitchFamily="18" charset="0"/>
            </a:endParaRPr>
          </a:p>
          <a:p>
            <a:pPr marL="457200" indent="-457200" algn="just"/>
            <a:endParaRPr lang="id-ID" sz="2000" dirty="0">
              <a:solidFill>
                <a:schemeClr val="tx1"/>
              </a:solidFill>
              <a:latin typeface="Cambria Math" pitchFamily="18" charset="0"/>
              <a:ea typeface="Cambria Math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114923" y="600054"/>
            <a:ext cx="857256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d-ID" sz="1600" dirty="0" smtClean="0">
                <a:latin typeface="Bauhaus 93" pitchFamily="82" charset="0"/>
              </a:rPr>
              <a:t>    </a:t>
            </a:r>
            <a:r>
              <a:rPr lang="en-US" sz="1600" dirty="0" smtClean="0">
                <a:latin typeface="Bauhaus 93" pitchFamily="82" charset="0"/>
              </a:rPr>
              <a:t>1</a:t>
            </a:r>
            <a:r>
              <a:rPr lang="id-ID" sz="1600" dirty="0" smtClean="0">
                <a:latin typeface="Bauhaus 93" pitchFamily="82" charset="0"/>
              </a:rPr>
              <a:t>/</a:t>
            </a:r>
            <a:r>
              <a:rPr lang="en-US" sz="1600" dirty="0" smtClean="0">
                <a:latin typeface="Bauhaus 93" pitchFamily="82" charset="0"/>
              </a:rPr>
              <a:t>1</a:t>
            </a:r>
            <a:endParaRPr lang="id-ID" sz="1600" dirty="0">
              <a:latin typeface="Bauhaus 93" pitchFamily="82" charset="0"/>
            </a:endParaRPr>
          </a:p>
        </p:txBody>
      </p:sp>
      <p:pic>
        <p:nvPicPr>
          <p:cNvPr id="85" name="Picture 84" descr="Screenshot_2020_0910_211314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614857" y="-185764"/>
            <a:ext cx="2071702" cy="847720"/>
          </a:xfrm>
          <a:prstGeom prst="rect">
            <a:avLst/>
          </a:prstGeom>
        </p:spPr>
      </p:pic>
      <p:sp>
        <p:nvSpPr>
          <p:cNvPr id="19" name="Pentagon 18"/>
          <p:cNvSpPr/>
          <p:nvPr/>
        </p:nvSpPr>
        <p:spPr>
          <a:xfrm>
            <a:off x="0" y="6886598"/>
            <a:ext cx="7758129" cy="314302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d-ID" sz="2200" b="1" dirty="0" smtClean="0">
                <a:latin typeface="Agency FB" pitchFamily="34" charset="0"/>
              </a:rPr>
              <a:t>MATEMATIKA WAJIB KELAS XI SMA SEMESTER GANJIL</a:t>
            </a:r>
            <a:endParaRPr lang="id-ID" sz="2200" b="1" dirty="0">
              <a:latin typeface="Agency FB" pitchFamily="34" charset="0"/>
            </a:endParaRPr>
          </a:p>
        </p:txBody>
      </p:sp>
      <p:sp>
        <p:nvSpPr>
          <p:cNvPr id="65" name="Chevron 64"/>
          <p:cNvSpPr/>
          <p:nvPr/>
        </p:nvSpPr>
        <p:spPr>
          <a:xfrm>
            <a:off x="7686691" y="6886598"/>
            <a:ext cx="3357586" cy="314302"/>
          </a:xfrm>
          <a:prstGeom prst="chevron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b="1" dirty="0" smtClean="0">
                <a:solidFill>
                  <a:schemeClr val="bg1"/>
                </a:solidFill>
                <a:latin typeface="Agency FB" pitchFamily="34" charset="0"/>
              </a:rPr>
              <a:t>PUSPA SARI NASUTION</a:t>
            </a:r>
            <a:endParaRPr lang="id-ID" sz="2000" b="1" dirty="0">
              <a:solidFill>
                <a:schemeClr val="bg1"/>
              </a:solidFill>
              <a:latin typeface="Agency FB" pitchFamily="34" charset="0"/>
            </a:endParaRPr>
          </a:p>
        </p:txBody>
      </p:sp>
      <p:graphicFrame>
        <p:nvGraphicFramePr>
          <p:cNvPr id="22" name="Object 21"/>
          <p:cNvGraphicFramePr>
            <a:graphicFrameLocks noChangeAspect="1"/>
          </p:cNvGraphicFramePr>
          <p:nvPr/>
        </p:nvGraphicFramePr>
        <p:xfrm>
          <a:off x="1400147" y="1957376"/>
          <a:ext cx="3214710" cy="357190"/>
        </p:xfrm>
        <a:graphic>
          <a:graphicData uri="http://schemas.openxmlformats.org/presentationml/2006/ole">
            <p:oleObj spid="_x0000_s84994" name="Equation" r:id="rId5" imgW="1790640" imgH="203040" progId="Equation.3">
              <p:embed/>
            </p:oleObj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185833" y="2528880"/>
            <a:ext cx="915635" cy="2230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10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14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18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20</a:t>
            </a:r>
          </a:p>
          <a:p>
            <a:pPr marL="457200" indent="-457200">
              <a:lnSpc>
                <a:spcPct val="150000"/>
              </a:lnSpc>
              <a:buFont typeface="+mj-lt"/>
              <a:buAutoNum type="alphaUcPeriod"/>
            </a:pPr>
            <a:r>
              <a:rPr lang="en-US" dirty="0" smtClean="0">
                <a:latin typeface="Cambria Math" pitchFamily="18" charset="0"/>
                <a:ea typeface="Cambria Math" pitchFamily="18" charset="0"/>
              </a:rPr>
              <a:t>24</a:t>
            </a:r>
            <a:endParaRPr lang="en-US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13" name="Action Button: Home 12">
            <a:hlinkClick r:id="" action="ppaction://hlinkshowjump?jump=firstslide" highlightClick="1"/>
          </p:cNvPr>
          <p:cNvSpPr/>
          <p:nvPr/>
        </p:nvSpPr>
        <p:spPr>
          <a:xfrm>
            <a:off x="9472641" y="0"/>
            <a:ext cx="428628" cy="385740"/>
          </a:xfrm>
          <a:prstGeom prst="actionButtonHom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4" name="Action Button: Information 13">
            <a:hlinkClick r:id="rId6" action="ppaction://hlinksldjump" highlightClick="1"/>
          </p:cNvPr>
          <p:cNvSpPr/>
          <p:nvPr/>
        </p:nvSpPr>
        <p:spPr>
          <a:xfrm>
            <a:off x="9901269" y="0"/>
            <a:ext cx="428628" cy="385740"/>
          </a:xfrm>
          <a:prstGeom prst="actionButtonInformation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Rectangle 15">
            <a:hlinkClick r:id="" action="ppaction://hlinkshowjump?jump=endshow" highlightClick="1"/>
          </p:cNvPr>
          <p:cNvSpPr/>
          <p:nvPr/>
        </p:nvSpPr>
        <p:spPr>
          <a:xfrm>
            <a:off x="10321333" y="0"/>
            <a:ext cx="480018" cy="385740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X</a:t>
            </a:r>
            <a:endParaRPr lang="id-ID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3828 0.00176 L -0.72814 0.0017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ectangle 67"/>
          <p:cNvSpPr/>
          <p:nvPr/>
        </p:nvSpPr>
        <p:spPr>
          <a:xfrm>
            <a:off x="0" y="1528748"/>
            <a:ext cx="10801350" cy="5672152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endParaRPr lang="id-ID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0"/>
            <a:ext cx="10801350" cy="1528748"/>
          </a:xfrm>
          <a:prstGeom prst="rect">
            <a:avLst/>
          </a:prstGeom>
          <a:solidFill>
            <a:srgbClr val="92D050"/>
          </a:solidFill>
          <a:ln cap="sq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sp>
        <p:nvSpPr>
          <p:cNvPr id="7" name="Rounded Rectangle 6"/>
          <p:cNvSpPr/>
          <p:nvPr/>
        </p:nvSpPr>
        <p:spPr>
          <a:xfrm>
            <a:off x="0" y="0"/>
            <a:ext cx="971519" cy="957244"/>
          </a:xfrm>
          <a:prstGeom prst="roundRect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pic>
        <p:nvPicPr>
          <p:cNvPr id="9" name="Picture 8" descr="logo Tut Wuri Handayan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701" y="171426"/>
            <a:ext cx="571504" cy="714380"/>
          </a:xfrm>
          <a:prstGeom prst="rect">
            <a:avLst/>
          </a:prstGeom>
        </p:spPr>
      </p:pic>
      <p:sp>
        <p:nvSpPr>
          <p:cNvPr id="14" name="Flowchart: Terminator 13"/>
          <p:cNvSpPr/>
          <p:nvPr/>
        </p:nvSpPr>
        <p:spPr>
          <a:xfrm>
            <a:off x="971519" y="171426"/>
            <a:ext cx="6715172" cy="671492"/>
          </a:xfrm>
          <a:prstGeom prst="flowChartTerminator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1700" spc="300" dirty="0" smtClean="0">
                <a:latin typeface="Rockwell Extra Bold" pitchFamily="18" charset="0"/>
              </a:rPr>
              <a:t>MEDIA PEMBELAJARAN MATEMATIKA </a:t>
            </a:r>
            <a:endParaRPr lang="id-ID" sz="1700" spc="300" dirty="0">
              <a:latin typeface="Rockwell Extra Bold" pitchFamily="18" charset="0"/>
            </a:endParaRPr>
          </a:p>
        </p:txBody>
      </p:sp>
      <p:sp>
        <p:nvSpPr>
          <p:cNvPr id="64" name="Pentagon 63"/>
          <p:cNvSpPr/>
          <p:nvPr/>
        </p:nvSpPr>
        <p:spPr>
          <a:xfrm>
            <a:off x="0" y="6886598"/>
            <a:ext cx="7758129" cy="314302"/>
          </a:xfrm>
          <a:prstGeom prst="homePlat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id-ID" sz="2200" b="1" dirty="0" smtClean="0">
                <a:latin typeface="Agency FB" pitchFamily="34" charset="0"/>
              </a:rPr>
              <a:t>MATEMATIKA WAJIB KELAS XI SMA SEMESTER GANJIL</a:t>
            </a:r>
            <a:endParaRPr lang="id-ID" sz="2200" b="1" dirty="0">
              <a:latin typeface="Agency FB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0" y="1028682"/>
            <a:ext cx="10801350" cy="500066"/>
          </a:xfrm>
          <a:prstGeom prst="rect">
            <a:avLst/>
          </a:prstGeom>
          <a:gradFill flip="none" rotWithShape="1">
            <a:gsLst>
              <a:gs pos="0">
                <a:srgbClr val="FFC000">
                  <a:shade val="30000"/>
                  <a:satMod val="115000"/>
                </a:srgbClr>
              </a:gs>
              <a:gs pos="50000">
                <a:srgbClr val="FFC000">
                  <a:shade val="67500"/>
                  <a:satMod val="115000"/>
                </a:srgbClr>
              </a:gs>
              <a:gs pos="100000">
                <a:srgbClr val="FFC000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mic Sans MS" pitchFamily="66" charset="0"/>
              </a:rPr>
              <a:t>PROFIL</a:t>
            </a:r>
            <a:endParaRPr lang="id-ID" sz="24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471453" y="2171690"/>
            <a:ext cx="7429552" cy="385765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endParaRPr lang="en-US" sz="24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PROFIL PENGEMBANG</a:t>
            </a:r>
          </a:p>
          <a:p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pPr marL="4667250" indent="-1349375">
              <a:lnSpc>
                <a:spcPct val="150000"/>
              </a:lnSpc>
            </a:pP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Nama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	: PUSPA  SARI NASUTION</a:t>
            </a:r>
          </a:p>
          <a:p>
            <a:pPr marL="4667250" indent="-1349375">
              <a:lnSpc>
                <a:spcPct val="150000"/>
              </a:lnSpc>
            </a:pP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Npm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	: 1710005312004</a:t>
            </a:r>
          </a:p>
          <a:p>
            <a:pPr marL="4667250" indent="-1349375">
              <a:lnSpc>
                <a:spcPct val="150000"/>
              </a:lnSpc>
            </a:pP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Prodi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	: </a:t>
            </a: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Pendidikan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Matematika</a:t>
            </a: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pPr marL="4667250" indent="-1349375">
              <a:lnSpc>
                <a:spcPct val="150000"/>
              </a:lnSpc>
            </a:pP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Fakultas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	: </a:t>
            </a: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Pertanian</a:t>
            </a: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pPr marL="4667250" indent="-1349375">
              <a:lnSpc>
                <a:spcPct val="150000"/>
              </a:lnSpc>
            </a:pP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Universitas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	: </a:t>
            </a:r>
            <a:r>
              <a:rPr lang="en-US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Tamansiswa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 Padang</a:t>
            </a:r>
          </a:p>
          <a:p>
            <a:pPr marL="4667250" indent="-1349375">
              <a:lnSpc>
                <a:spcPct val="150000"/>
              </a:lnSpc>
            </a:pP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</a:rPr>
              <a:t>Email	: </a:t>
            </a:r>
            <a:r>
              <a:rPr lang="en-US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ency FB" pitchFamily="34" charset="0"/>
                <a:hlinkClick r:id="rId3"/>
              </a:rPr>
              <a:t>puspasarinasution2@gmail.com</a:t>
            </a: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pPr marL="5294313" indent="-987425">
              <a:lnSpc>
                <a:spcPct val="15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pPr marL="5294313" indent="-987425">
              <a:lnSpc>
                <a:spcPct val="150000"/>
              </a:lnSpc>
            </a:pPr>
            <a:endParaRPr lang="en-US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  <a:p>
            <a:pPr marL="5294313" indent="-987425">
              <a:lnSpc>
                <a:spcPct val="150000"/>
              </a:lnSpc>
            </a:pP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gency FB" pitchFamily="34" charset="0"/>
            </a:endParaRPr>
          </a:p>
        </p:txBody>
      </p:sp>
      <p:sp>
        <p:nvSpPr>
          <p:cNvPr id="65" name="Chevron 64"/>
          <p:cNvSpPr/>
          <p:nvPr/>
        </p:nvSpPr>
        <p:spPr>
          <a:xfrm>
            <a:off x="7686691" y="6886598"/>
            <a:ext cx="3357586" cy="314302"/>
          </a:xfrm>
          <a:prstGeom prst="chevron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200" b="1" dirty="0" smtClean="0">
                <a:solidFill>
                  <a:schemeClr val="bg1"/>
                </a:solidFill>
                <a:latin typeface="Agency FB" pitchFamily="34" charset="0"/>
              </a:rPr>
              <a:t>PUSPA SARI NASUTION</a:t>
            </a:r>
            <a:endParaRPr lang="id-ID" sz="2200" b="1" dirty="0">
              <a:solidFill>
                <a:schemeClr val="bg1"/>
              </a:solidFill>
              <a:latin typeface="Agency FB" pitchFamily="34" charset="0"/>
            </a:endParaRPr>
          </a:p>
        </p:txBody>
      </p:sp>
      <p:sp>
        <p:nvSpPr>
          <p:cNvPr id="15" name="Action Button: Home 14">
            <a:hlinkClick r:id="" action="ppaction://hlinkshowjump?jump=firstslide" highlightClick="1"/>
          </p:cNvPr>
          <p:cNvSpPr/>
          <p:nvPr/>
        </p:nvSpPr>
        <p:spPr>
          <a:xfrm>
            <a:off x="9472641" y="0"/>
            <a:ext cx="428628" cy="385740"/>
          </a:xfrm>
          <a:prstGeom prst="actionButtonHome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6" name="Action Button: Information 15">
            <a:hlinkClick r:id="rId4" action="ppaction://hlinksldjump" highlightClick="1"/>
          </p:cNvPr>
          <p:cNvSpPr/>
          <p:nvPr/>
        </p:nvSpPr>
        <p:spPr>
          <a:xfrm>
            <a:off x="9901269" y="0"/>
            <a:ext cx="428628" cy="385740"/>
          </a:xfrm>
          <a:prstGeom prst="actionButtonInformation">
            <a:avLst/>
          </a:prstGeom>
          <a:solidFill>
            <a:srgbClr val="FFFF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Rectangle 16">
            <a:hlinkClick r:id="" action="ppaction://hlinkshowjump?jump=endshow" highlightClick="1"/>
          </p:cNvPr>
          <p:cNvSpPr/>
          <p:nvPr/>
        </p:nvSpPr>
        <p:spPr>
          <a:xfrm>
            <a:off x="10321333" y="0"/>
            <a:ext cx="480018" cy="385740"/>
          </a:xfrm>
          <a:prstGeom prst="rect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 smtClean="0">
                <a:solidFill>
                  <a:schemeClr val="bg1"/>
                </a:solidFill>
                <a:latin typeface="Aharoni" pitchFamily="2" charset="-79"/>
                <a:cs typeface="Aharoni" pitchFamily="2" charset="-79"/>
              </a:rPr>
              <a:t>X</a:t>
            </a:r>
            <a:endParaRPr lang="id-ID" dirty="0">
              <a:solidFill>
                <a:schemeClr val="bg1"/>
              </a:solidFill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18" name="Picture 17" descr="IMG_20201222_1501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8643" y="2957508"/>
            <a:ext cx="2453881" cy="2714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repeatCount="indefinite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13828 0.00176 L -0.72814 0.00176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3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0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8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9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0" dur="1000" autoRev="1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3238</TotalTime>
  <Words>720</Words>
  <Application>Microsoft Office PowerPoint</Application>
  <PresentationFormat>Custom</PresentationFormat>
  <Paragraphs>307</Paragraphs>
  <Slides>9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Equation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7</dc:creator>
  <cp:lastModifiedBy>Windows 10</cp:lastModifiedBy>
  <cp:revision>329</cp:revision>
  <dcterms:created xsi:type="dcterms:W3CDTF">2021-03-29T07:06:17Z</dcterms:created>
  <dcterms:modified xsi:type="dcterms:W3CDTF">2021-12-13T06:54:49Z</dcterms:modified>
</cp:coreProperties>
</file>